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2.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3.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4.xml" ContentType="application/vnd.openxmlformats-officedocument.themeOverr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5.xml" ContentType="application/vnd.openxmlformats-officedocument.themeOverride+xml"/>
  <Override PartName="/ppt/charts/chart12.xml" ContentType="application/vnd.openxmlformats-officedocument.drawingml.chart+xml"/>
  <Override PartName="/ppt/theme/themeOverride6.xml" ContentType="application/vnd.openxmlformats-officedocument.themeOverrid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7.xml" ContentType="application/vnd.openxmlformats-officedocument.themeOverrid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8.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56" r:id="rId5"/>
    <p:sldId id="282" r:id="rId6"/>
    <p:sldId id="260" r:id="rId7"/>
    <p:sldId id="286" r:id="rId8"/>
    <p:sldId id="262" r:id="rId9"/>
    <p:sldId id="281" r:id="rId10"/>
    <p:sldId id="263" r:id="rId11"/>
    <p:sldId id="287" r:id="rId12"/>
    <p:sldId id="272" r:id="rId13"/>
    <p:sldId id="284" r:id="rId14"/>
    <p:sldId id="261" r:id="rId15"/>
    <p:sldId id="283" r:id="rId16"/>
    <p:sldId id="288" r:id="rId17"/>
    <p:sldId id="280" r:id="rId18"/>
    <p:sldId id="279" r:id="rId19"/>
    <p:sldId id="28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95DDEC"/>
    <a:srgbClr val="AED888"/>
    <a:srgbClr val="75B13C"/>
    <a:srgbClr val="A6A6A6"/>
    <a:srgbClr val="23A5BF"/>
    <a:srgbClr val="595959"/>
    <a:srgbClr val="FFFFFF"/>
    <a:srgbClr val="ACD785"/>
    <a:srgbClr val="87D9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08AA1D-160C-4632-8F75-5865F81354EF}" v="31" dt="2021-05-30T18:03:31.7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6" autoAdjust="0"/>
    <p:restoredTop sz="94657" autoAdjust="0"/>
  </p:normalViewPr>
  <p:slideViewPr>
    <p:cSldViewPr snapToGrid="0" showGuides="1">
      <p:cViewPr varScale="1">
        <p:scale>
          <a:sx n="81" d="100"/>
          <a:sy n="81" d="100"/>
        </p:scale>
        <p:origin x="758" y="6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5" d="100"/>
          <a:sy n="85"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zaan Ahmad" userId="1c5dd9f373d485ac" providerId="LiveId" clId="{D43A625F-8096-4068-AE1B-88402A4778D1}"/>
    <pc:docChg chg="modSld">
      <pc:chgData name="Mizaan Ahmad" userId="1c5dd9f373d485ac" providerId="LiveId" clId="{D43A625F-8096-4068-AE1B-88402A4778D1}" dt="2021-05-31T02:53:20.487" v="0"/>
      <pc:docMkLst>
        <pc:docMk/>
      </pc:docMkLst>
      <pc:sldChg chg="modSp mod">
        <pc:chgData name="Mizaan Ahmad" userId="1c5dd9f373d485ac" providerId="LiveId" clId="{D43A625F-8096-4068-AE1B-88402A4778D1}" dt="2021-05-31T02:53:20.487" v="0"/>
        <pc:sldMkLst>
          <pc:docMk/>
          <pc:sldMk cId="2491112856" sldId="280"/>
        </pc:sldMkLst>
        <pc:spChg chg="mod">
          <ac:chgData name="Mizaan Ahmad" userId="1c5dd9f373d485ac" providerId="LiveId" clId="{D43A625F-8096-4068-AE1B-88402A4778D1}" dt="2021-05-31T02:53:20.487" v="0"/>
          <ac:spMkLst>
            <pc:docMk/>
            <pc:sldMk cId="2491112856" sldId="280"/>
            <ac:spMk id="6" creationId="{4ADAE8C7-EE46-4C64-90DC-523225301A72}"/>
          </ac:spMkLst>
        </pc:spChg>
      </pc:sldChg>
    </pc:docChg>
  </pc:docChgLst>
  <pc:docChgLst>
    <pc:chgData name="Mizaan Ahmad" userId="1c5dd9f373d485ac" providerId="LiveId" clId="{4808AA1D-160C-4632-8F75-5865F81354EF}"/>
    <pc:docChg chg="undo redo custSel addSld delSld modSld">
      <pc:chgData name="Mizaan Ahmad" userId="1c5dd9f373d485ac" providerId="LiveId" clId="{4808AA1D-160C-4632-8F75-5865F81354EF}" dt="2021-05-30T18:29:32.409" v="481"/>
      <pc:docMkLst>
        <pc:docMk/>
      </pc:docMkLst>
      <pc:sldChg chg="modSp">
        <pc:chgData name="Mizaan Ahmad" userId="1c5dd9f373d485ac" providerId="LiveId" clId="{4808AA1D-160C-4632-8F75-5865F81354EF}" dt="2021-05-28T04:13:47.487" v="19"/>
        <pc:sldMkLst>
          <pc:docMk/>
          <pc:sldMk cId="728255935" sldId="256"/>
        </pc:sldMkLst>
        <pc:spChg chg="mod">
          <ac:chgData name="Mizaan Ahmad" userId="1c5dd9f373d485ac" providerId="LiveId" clId="{4808AA1D-160C-4632-8F75-5865F81354EF}" dt="2021-05-28T04:13:47.487" v="19"/>
          <ac:spMkLst>
            <pc:docMk/>
            <pc:sldMk cId="728255935" sldId="256"/>
            <ac:spMk id="2" creationId="{9397E537-13FD-4378-9583-8D5B5C02A877}"/>
          </ac:spMkLst>
        </pc:spChg>
      </pc:sldChg>
      <pc:sldChg chg="modSp mod">
        <pc:chgData name="Mizaan Ahmad" userId="1c5dd9f373d485ac" providerId="LiveId" clId="{4808AA1D-160C-4632-8F75-5865F81354EF}" dt="2021-05-30T18:03:31.706" v="390"/>
        <pc:sldMkLst>
          <pc:docMk/>
          <pc:sldMk cId="2468528989" sldId="261"/>
        </pc:sldMkLst>
        <pc:spChg chg="mod">
          <ac:chgData name="Mizaan Ahmad" userId="1c5dd9f373d485ac" providerId="LiveId" clId="{4808AA1D-160C-4632-8F75-5865F81354EF}" dt="2021-05-28T04:13:47.487" v="19"/>
          <ac:spMkLst>
            <pc:docMk/>
            <pc:sldMk cId="2468528989" sldId="261"/>
            <ac:spMk id="60" creationId="{AB061075-8A5B-40FF-8648-8D92BC4CCE3C}"/>
          </ac:spMkLst>
        </pc:spChg>
        <pc:spChg chg="mod">
          <ac:chgData name="Mizaan Ahmad" userId="1c5dd9f373d485ac" providerId="LiveId" clId="{4808AA1D-160C-4632-8F75-5865F81354EF}" dt="2021-05-28T04:14:47.939" v="39" actId="20577"/>
          <ac:spMkLst>
            <pc:docMk/>
            <pc:sldMk cId="2468528989" sldId="261"/>
            <ac:spMk id="62" creationId="{CB5D0E10-8852-4137-8C7E-F4E521A448D5}"/>
          </ac:spMkLst>
        </pc:spChg>
        <pc:spChg chg="mod">
          <ac:chgData name="Mizaan Ahmad" userId="1c5dd9f373d485ac" providerId="LiveId" clId="{4808AA1D-160C-4632-8F75-5865F81354EF}" dt="2021-05-28T04:14:46.190" v="37" actId="20577"/>
          <ac:spMkLst>
            <pc:docMk/>
            <pc:sldMk cId="2468528989" sldId="261"/>
            <ac:spMk id="64" creationId="{D6DB30DD-57AC-415F-B7DB-D50768B1C381}"/>
          </ac:spMkLst>
        </pc:spChg>
        <pc:spChg chg="mod">
          <ac:chgData name="Mizaan Ahmad" userId="1c5dd9f373d485ac" providerId="LiveId" clId="{4808AA1D-160C-4632-8F75-5865F81354EF}" dt="2021-05-28T04:14:54.252" v="42" actId="20577"/>
          <ac:spMkLst>
            <pc:docMk/>
            <pc:sldMk cId="2468528989" sldId="261"/>
            <ac:spMk id="69" creationId="{0892C425-D844-4FC1-B442-52B4A2286E5A}"/>
          </ac:spMkLst>
        </pc:spChg>
        <pc:spChg chg="mod">
          <ac:chgData name="Mizaan Ahmad" userId="1c5dd9f373d485ac" providerId="LiveId" clId="{4808AA1D-160C-4632-8F75-5865F81354EF}" dt="2021-05-28T04:14:52.169" v="41" actId="20577"/>
          <ac:spMkLst>
            <pc:docMk/>
            <pc:sldMk cId="2468528989" sldId="261"/>
            <ac:spMk id="71" creationId="{B073341D-203C-476E-B503-B355E196931A}"/>
          </ac:spMkLst>
        </pc:spChg>
        <pc:spChg chg="mod">
          <ac:chgData name="Mizaan Ahmad" userId="1c5dd9f373d485ac" providerId="LiveId" clId="{4808AA1D-160C-4632-8F75-5865F81354EF}" dt="2021-05-30T18:03:31.706" v="390"/>
          <ac:spMkLst>
            <pc:docMk/>
            <pc:sldMk cId="2468528989" sldId="261"/>
            <ac:spMk id="98" creationId="{5A1D96C0-F43A-4ADF-9134-72B1D1BA0AC5}"/>
          </ac:spMkLst>
        </pc:spChg>
      </pc:sldChg>
      <pc:sldChg chg="modSp mod">
        <pc:chgData name="Mizaan Ahmad" userId="1c5dd9f373d485ac" providerId="LiveId" clId="{4808AA1D-160C-4632-8F75-5865F81354EF}" dt="2021-05-30T16:45:45.675" v="300"/>
        <pc:sldMkLst>
          <pc:docMk/>
          <pc:sldMk cId="1080916225" sldId="262"/>
        </pc:sldMkLst>
        <pc:spChg chg="mod">
          <ac:chgData name="Mizaan Ahmad" userId="1c5dd9f373d485ac" providerId="LiveId" clId="{4808AA1D-160C-4632-8F75-5865F81354EF}" dt="2021-05-28T04:14:05.542" v="20"/>
          <ac:spMkLst>
            <pc:docMk/>
            <pc:sldMk cId="1080916225" sldId="262"/>
            <ac:spMk id="7" creationId="{B8C74E88-7F6D-4041-91CB-DE55566F01D8}"/>
          </ac:spMkLst>
        </pc:spChg>
        <pc:spChg chg="mod">
          <ac:chgData name="Mizaan Ahmad" userId="1c5dd9f373d485ac" providerId="LiveId" clId="{4808AA1D-160C-4632-8F75-5865F81354EF}" dt="2021-05-28T04:14:17.145" v="21"/>
          <ac:spMkLst>
            <pc:docMk/>
            <pc:sldMk cId="1080916225" sldId="262"/>
            <ac:spMk id="95" creationId="{0BE1A289-64D1-483F-B840-A7B7912C2D13}"/>
          </ac:spMkLst>
        </pc:spChg>
        <pc:spChg chg="mod">
          <ac:chgData name="Mizaan Ahmad" userId="1c5dd9f373d485ac" providerId="LiveId" clId="{4808AA1D-160C-4632-8F75-5865F81354EF}" dt="2021-05-30T16:45:45.675" v="300"/>
          <ac:spMkLst>
            <pc:docMk/>
            <pc:sldMk cId="1080916225" sldId="262"/>
            <ac:spMk id="162" creationId="{BE44FBF2-A33C-4A25-A70A-F999F9D86D64}"/>
          </ac:spMkLst>
        </pc:spChg>
      </pc:sldChg>
      <pc:sldChg chg="modSp mod">
        <pc:chgData name="Mizaan Ahmad" userId="1c5dd9f373d485ac" providerId="LiveId" clId="{4808AA1D-160C-4632-8F75-5865F81354EF}" dt="2021-05-30T17:36:32.156" v="359" actId="20577"/>
        <pc:sldMkLst>
          <pc:docMk/>
          <pc:sldMk cId="1708563974" sldId="263"/>
        </pc:sldMkLst>
        <pc:spChg chg="mod">
          <ac:chgData name="Mizaan Ahmad" userId="1c5dd9f373d485ac" providerId="LiveId" clId="{4808AA1D-160C-4632-8F75-5865F81354EF}" dt="2021-05-28T04:13:47.487" v="19"/>
          <ac:spMkLst>
            <pc:docMk/>
            <pc:sldMk cId="1708563974" sldId="263"/>
            <ac:spMk id="10" creationId="{78AF2B26-50A2-4EF4-81EE-D6952DF82E99}"/>
          </ac:spMkLst>
        </pc:spChg>
        <pc:spChg chg="mod">
          <ac:chgData name="Mizaan Ahmad" userId="1c5dd9f373d485ac" providerId="LiveId" clId="{4808AA1D-160C-4632-8F75-5865F81354EF}" dt="2021-05-28T04:13:47.487" v="19"/>
          <ac:spMkLst>
            <pc:docMk/>
            <pc:sldMk cId="1708563974" sldId="263"/>
            <ac:spMk id="24" creationId="{895944F8-F855-4A71-A879-C62188B3C168}"/>
          </ac:spMkLst>
        </pc:spChg>
        <pc:spChg chg="mod">
          <ac:chgData name="Mizaan Ahmad" userId="1c5dd9f373d485ac" providerId="LiveId" clId="{4808AA1D-160C-4632-8F75-5865F81354EF}" dt="2021-05-28T04:14:27.236" v="35" actId="1035"/>
          <ac:spMkLst>
            <pc:docMk/>
            <pc:sldMk cId="1708563974" sldId="263"/>
            <ac:spMk id="25" creationId="{369D8D33-5DA1-4E73-B26D-22F885E2BBA3}"/>
          </ac:spMkLst>
        </pc:spChg>
        <pc:spChg chg="mod">
          <ac:chgData name="Mizaan Ahmad" userId="1c5dd9f373d485ac" providerId="LiveId" clId="{4808AA1D-160C-4632-8F75-5865F81354EF}" dt="2021-05-30T17:36:32.156" v="359" actId="20577"/>
          <ac:spMkLst>
            <pc:docMk/>
            <pc:sldMk cId="1708563974" sldId="263"/>
            <ac:spMk id="42" creationId="{12FCE8F7-4DC7-417F-A76F-D25E22BC09AC}"/>
          </ac:spMkLst>
        </pc:spChg>
      </pc:sldChg>
      <pc:sldChg chg="modSp mod">
        <pc:chgData name="Mizaan Ahmad" userId="1c5dd9f373d485ac" providerId="LiveId" clId="{4808AA1D-160C-4632-8F75-5865F81354EF}" dt="2021-05-28T04:13:47.487" v="19"/>
        <pc:sldMkLst>
          <pc:docMk/>
          <pc:sldMk cId="4188436993" sldId="279"/>
        </pc:sldMkLst>
        <pc:spChg chg="mod">
          <ac:chgData name="Mizaan Ahmad" userId="1c5dd9f373d485ac" providerId="LiveId" clId="{4808AA1D-160C-4632-8F75-5865F81354EF}" dt="2021-05-28T04:13:47.487" v="19"/>
          <ac:spMkLst>
            <pc:docMk/>
            <pc:sldMk cId="4188436993" sldId="279"/>
            <ac:spMk id="7" creationId="{AB66B096-DF16-4ADA-A580-72E352B892CB}"/>
          </ac:spMkLst>
        </pc:spChg>
      </pc:sldChg>
      <pc:sldChg chg="modSp mod">
        <pc:chgData name="Mizaan Ahmad" userId="1c5dd9f373d485ac" providerId="LiveId" clId="{4808AA1D-160C-4632-8F75-5865F81354EF}" dt="2021-05-30T16:45:45.675" v="300"/>
        <pc:sldMkLst>
          <pc:docMk/>
          <pc:sldMk cId="2491112856" sldId="280"/>
        </pc:sldMkLst>
        <pc:spChg chg="mod">
          <ac:chgData name="Mizaan Ahmad" userId="1c5dd9f373d485ac" providerId="LiveId" clId="{4808AA1D-160C-4632-8F75-5865F81354EF}" dt="2021-05-28T04:18:01.071" v="53"/>
          <ac:spMkLst>
            <pc:docMk/>
            <pc:sldMk cId="2491112856" sldId="280"/>
            <ac:spMk id="6" creationId="{4ADAE8C7-EE46-4C64-90DC-523225301A72}"/>
          </ac:spMkLst>
        </pc:spChg>
        <pc:spChg chg="mod">
          <ac:chgData name="Mizaan Ahmad" userId="1c5dd9f373d485ac" providerId="LiveId" clId="{4808AA1D-160C-4632-8F75-5865F81354EF}" dt="2021-05-30T16:45:45.675" v="300"/>
          <ac:spMkLst>
            <pc:docMk/>
            <pc:sldMk cId="2491112856" sldId="280"/>
            <ac:spMk id="8" creationId="{37275FC9-DCC8-4EE7-9F89-C054BC939FBA}"/>
          </ac:spMkLst>
        </pc:spChg>
        <pc:graphicFrameChg chg="mod">
          <ac:chgData name="Mizaan Ahmad" userId="1c5dd9f373d485ac" providerId="LiveId" clId="{4808AA1D-160C-4632-8F75-5865F81354EF}" dt="2021-05-28T04:16:17.874" v="43"/>
          <ac:graphicFrameMkLst>
            <pc:docMk/>
            <pc:sldMk cId="2491112856" sldId="280"/>
            <ac:graphicFrameMk id="5" creationId="{0EB672B1-5887-4511-8FFC-B1514DBA91BA}"/>
          </ac:graphicFrameMkLst>
        </pc:graphicFrameChg>
      </pc:sldChg>
      <pc:sldChg chg="modSp mod">
        <pc:chgData name="Mizaan Ahmad" userId="1c5dd9f373d485ac" providerId="LiveId" clId="{4808AA1D-160C-4632-8F75-5865F81354EF}" dt="2021-05-30T16:45:45.675" v="300"/>
        <pc:sldMkLst>
          <pc:docMk/>
          <pc:sldMk cId="1026700057" sldId="281"/>
        </pc:sldMkLst>
        <pc:spChg chg="mod">
          <ac:chgData name="Mizaan Ahmad" userId="1c5dd9f373d485ac" providerId="LiveId" clId="{4808AA1D-160C-4632-8F75-5865F81354EF}" dt="2021-05-28T04:13:47.487" v="19"/>
          <ac:spMkLst>
            <pc:docMk/>
            <pc:sldMk cId="1026700057" sldId="281"/>
            <ac:spMk id="31" creationId="{83DAB2CF-300D-4DB5-B45B-DBB909FC4896}"/>
          </ac:spMkLst>
        </pc:spChg>
        <pc:spChg chg="mod">
          <ac:chgData name="Mizaan Ahmad" userId="1c5dd9f373d485ac" providerId="LiveId" clId="{4808AA1D-160C-4632-8F75-5865F81354EF}" dt="2021-05-28T04:13:47.487" v="19"/>
          <ac:spMkLst>
            <pc:docMk/>
            <pc:sldMk cId="1026700057" sldId="281"/>
            <ac:spMk id="33" creationId="{C9EDA928-934D-4253-B3F7-D2C5A0EA2328}"/>
          </ac:spMkLst>
        </pc:spChg>
        <pc:spChg chg="mod">
          <ac:chgData name="Mizaan Ahmad" userId="1c5dd9f373d485ac" providerId="LiveId" clId="{4808AA1D-160C-4632-8F75-5865F81354EF}" dt="2021-05-28T04:13:47.487" v="19"/>
          <ac:spMkLst>
            <pc:docMk/>
            <pc:sldMk cId="1026700057" sldId="281"/>
            <ac:spMk id="35" creationId="{CD52D763-E022-438E-BCA7-DADA4CE04A21}"/>
          </ac:spMkLst>
        </pc:spChg>
        <pc:spChg chg="mod">
          <ac:chgData name="Mizaan Ahmad" userId="1c5dd9f373d485ac" providerId="LiveId" clId="{4808AA1D-160C-4632-8F75-5865F81354EF}" dt="2021-05-28T04:14:17.145" v="21"/>
          <ac:spMkLst>
            <pc:docMk/>
            <pc:sldMk cId="1026700057" sldId="281"/>
            <ac:spMk id="153" creationId="{A2AB544E-4468-4A75-974D-5F6A3F1DB67A}"/>
          </ac:spMkLst>
        </pc:spChg>
        <pc:spChg chg="mod">
          <ac:chgData name="Mizaan Ahmad" userId="1c5dd9f373d485ac" providerId="LiveId" clId="{4808AA1D-160C-4632-8F75-5865F81354EF}" dt="2021-05-28T04:14:05.542" v="20"/>
          <ac:spMkLst>
            <pc:docMk/>
            <pc:sldMk cId="1026700057" sldId="281"/>
            <ac:spMk id="156" creationId="{FE11D61C-FF8A-4EE8-B50B-130B038F0E97}"/>
          </ac:spMkLst>
        </pc:spChg>
        <pc:spChg chg="mod">
          <ac:chgData name="Mizaan Ahmad" userId="1c5dd9f373d485ac" providerId="LiveId" clId="{4808AA1D-160C-4632-8F75-5865F81354EF}" dt="2021-05-28T04:13:47.487" v="19"/>
          <ac:spMkLst>
            <pc:docMk/>
            <pc:sldMk cId="1026700057" sldId="281"/>
            <ac:spMk id="158" creationId="{46458C66-1FBA-4251-B989-C846FD6B7E45}"/>
          </ac:spMkLst>
        </pc:spChg>
        <pc:spChg chg="mod">
          <ac:chgData name="Mizaan Ahmad" userId="1c5dd9f373d485ac" providerId="LiveId" clId="{4808AA1D-160C-4632-8F75-5865F81354EF}" dt="2021-05-30T16:45:45.675" v="300"/>
          <ac:spMkLst>
            <pc:docMk/>
            <pc:sldMk cId="1026700057" sldId="281"/>
            <ac:spMk id="162" creationId="{BE44FBF2-A33C-4A25-A70A-F999F9D86D64}"/>
          </ac:spMkLst>
        </pc:spChg>
      </pc:sldChg>
      <pc:sldChg chg="modSp mod">
        <pc:chgData name="Mizaan Ahmad" userId="1c5dd9f373d485ac" providerId="LiveId" clId="{4808AA1D-160C-4632-8F75-5865F81354EF}" dt="2021-05-30T18:29:23.834" v="480" actId="20577"/>
        <pc:sldMkLst>
          <pc:docMk/>
          <pc:sldMk cId="908867797" sldId="283"/>
        </pc:sldMkLst>
        <pc:spChg chg="mod">
          <ac:chgData name="Mizaan Ahmad" userId="1c5dd9f373d485ac" providerId="LiveId" clId="{4808AA1D-160C-4632-8F75-5865F81354EF}" dt="2021-05-28T04:14:17.145" v="21"/>
          <ac:spMkLst>
            <pc:docMk/>
            <pc:sldMk cId="908867797" sldId="283"/>
            <ac:spMk id="88" creationId="{AE6A1803-CF0D-41E1-BCA4-BCD1F3986BB4}"/>
          </ac:spMkLst>
        </pc:spChg>
        <pc:spChg chg="mod">
          <ac:chgData name="Mizaan Ahmad" userId="1c5dd9f373d485ac" providerId="LiveId" clId="{4808AA1D-160C-4632-8F75-5865F81354EF}" dt="2021-05-28T04:14:05.542" v="20"/>
          <ac:spMkLst>
            <pc:docMk/>
            <pc:sldMk cId="908867797" sldId="283"/>
            <ac:spMk id="90" creationId="{224D0F31-B4E7-45A3-8ACE-E9CE9C031EA7}"/>
          </ac:spMkLst>
        </pc:spChg>
        <pc:spChg chg="mod">
          <ac:chgData name="Mizaan Ahmad" userId="1c5dd9f373d485ac" providerId="LiveId" clId="{4808AA1D-160C-4632-8F75-5865F81354EF}" dt="2021-05-28T04:13:47.487" v="19"/>
          <ac:spMkLst>
            <pc:docMk/>
            <pc:sldMk cId="908867797" sldId="283"/>
            <ac:spMk id="91" creationId="{B0EF89E5-37B0-4ECB-AD05-33E40C5AAE16}"/>
          </ac:spMkLst>
        </pc:spChg>
        <pc:spChg chg="mod">
          <ac:chgData name="Mizaan Ahmad" userId="1c5dd9f373d485ac" providerId="LiveId" clId="{4808AA1D-160C-4632-8F75-5865F81354EF}" dt="2021-05-28T04:13:47.487" v="19"/>
          <ac:spMkLst>
            <pc:docMk/>
            <pc:sldMk cId="908867797" sldId="283"/>
            <ac:spMk id="124" creationId="{1DDEC7CB-1B7D-457D-AB8B-A9008867F2BA}"/>
          </ac:spMkLst>
        </pc:spChg>
        <pc:spChg chg="mod">
          <ac:chgData name="Mizaan Ahmad" userId="1c5dd9f373d485ac" providerId="LiveId" clId="{4808AA1D-160C-4632-8F75-5865F81354EF}" dt="2021-05-30T18:29:23.834" v="480" actId="20577"/>
          <ac:spMkLst>
            <pc:docMk/>
            <pc:sldMk cId="908867797" sldId="283"/>
            <ac:spMk id="156" creationId="{DD2CACB0-98A4-471A-9DEE-A4A2CC4EFE99}"/>
          </ac:spMkLst>
        </pc:spChg>
        <pc:spChg chg="mod">
          <ac:chgData name="Mizaan Ahmad" userId="1c5dd9f373d485ac" providerId="LiveId" clId="{4808AA1D-160C-4632-8F75-5865F81354EF}" dt="2021-05-28T04:13:47.487" v="19"/>
          <ac:spMkLst>
            <pc:docMk/>
            <pc:sldMk cId="908867797" sldId="283"/>
            <ac:spMk id="186" creationId="{B61E75F1-03B2-403F-B23A-68A5F04BD03D}"/>
          </ac:spMkLst>
        </pc:spChg>
        <pc:spChg chg="mod">
          <ac:chgData name="Mizaan Ahmad" userId="1c5dd9f373d485ac" providerId="LiveId" clId="{4808AA1D-160C-4632-8F75-5865F81354EF}" dt="2021-05-30T18:27:18.318" v="394"/>
          <ac:spMkLst>
            <pc:docMk/>
            <pc:sldMk cId="908867797" sldId="283"/>
            <ac:spMk id="215" creationId="{747B5C4E-BFB7-4CD3-8BB4-CE0B73C31E26}"/>
          </ac:spMkLst>
        </pc:spChg>
        <pc:spChg chg="mod">
          <ac:chgData name="Mizaan Ahmad" userId="1c5dd9f373d485ac" providerId="LiveId" clId="{4808AA1D-160C-4632-8F75-5865F81354EF}" dt="2021-05-30T18:27:13.516" v="391"/>
          <ac:spMkLst>
            <pc:docMk/>
            <pc:sldMk cId="908867797" sldId="283"/>
            <ac:spMk id="220" creationId="{9E6176AF-CD31-4699-9854-08B85C105DB8}"/>
          </ac:spMkLst>
        </pc:spChg>
        <pc:spChg chg="mod">
          <ac:chgData name="Mizaan Ahmad" userId="1c5dd9f373d485ac" providerId="LiveId" clId="{4808AA1D-160C-4632-8F75-5865F81354EF}" dt="2021-05-30T18:27:25.255" v="395"/>
          <ac:spMkLst>
            <pc:docMk/>
            <pc:sldMk cId="908867797" sldId="283"/>
            <ac:spMk id="231" creationId="{F98914ED-6BB0-4C91-8310-A652F7EE63C8}"/>
          </ac:spMkLst>
        </pc:spChg>
        <pc:spChg chg="mod">
          <ac:chgData name="Mizaan Ahmad" userId="1c5dd9f373d485ac" providerId="LiveId" clId="{4808AA1D-160C-4632-8F75-5865F81354EF}" dt="2021-05-30T18:27:35.602" v="396"/>
          <ac:spMkLst>
            <pc:docMk/>
            <pc:sldMk cId="908867797" sldId="283"/>
            <ac:spMk id="242" creationId="{1CBD92E4-537C-4C49-ACEB-40A0C7D5FE1D}"/>
          </ac:spMkLst>
        </pc:spChg>
        <pc:spChg chg="mod">
          <ac:chgData name="Mizaan Ahmad" userId="1c5dd9f373d485ac" providerId="LiveId" clId="{4808AA1D-160C-4632-8F75-5865F81354EF}" dt="2021-05-30T18:28:12.785" v="398"/>
          <ac:spMkLst>
            <pc:docMk/>
            <pc:sldMk cId="908867797" sldId="283"/>
            <ac:spMk id="269" creationId="{6F9C93EA-50B3-4707-BAD8-76B898AD0A7D}"/>
          </ac:spMkLst>
        </pc:spChg>
        <pc:spChg chg="mod">
          <ac:chgData name="Mizaan Ahmad" userId="1c5dd9f373d485ac" providerId="LiveId" clId="{4808AA1D-160C-4632-8F75-5865F81354EF}" dt="2021-05-30T18:28:22.131" v="399"/>
          <ac:spMkLst>
            <pc:docMk/>
            <pc:sldMk cId="908867797" sldId="283"/>
            <ac:spMk id="273" creationId="{3A4D5A25-AB44-43B5-B0DE-CDFC7F4E0272}"/>
          </ac:spMkLst>
        </pc:spChg>
        <pc:spChg chg="mod">
          <ac:chgData name="Mizaan Ahmad" userId="1c5dd9f373d485ac" providerId="LiveId" clId="{4808AA1D-160C-4632-8F75-5865F81354EF}" dt="2021-05-30T18:28:01.888" v="397"/>
          <ac:spMkLst>
            <pc:docMk/>
            <pc:sldMk cId="908867797" sldId="283"/>
            <ac:spMk id="291" creationId="{0AD5A55C-8B7B-438E-A04E-45A331762F74}"/>
          </ac:spMkLst>
        </pc:spChg>
      </pc:sldChg>
      <pc:sldChg chg="modSp mod">
        <pc:chgData name="Mizaan Ahmad" userId="1c5dd9f373d485ac" providerId="LiveId" clId="{4808AA1D-160C-4632-8F75-5865F81354EF}" dt="2021-05-30T17:51:44.857" v="374" actId="20577"/>
        <pc:sldMkLst>
          <pc:docMk/>
          <pc:sldMk cId="1414545796" sldId="284"/>
        </pc:sldMkLst>
        <pc:spChg chg="mod">
          <ac:chgData name="Mizaan Ahmad" userId="1c5dd9f373d485ac" providerId="LiveId" clId="{4808AA1D-160C-4632-8F75-5865F81354EF}" dt="2021-05-28T04:13:47.487" v="19"/>
          <ac:spMkLst>
            <pc:docMk/>
            <pc:sldMk cId="1414545796" sldId="284"/>
            <ac:spMk id="161" creationId="{CF4F4415-B4BB-4F27-841A-3CE38B0B8142}"/>
          </ac:spMkLst>
        </pc:spChg>
        <pc:spChg chg="mod">
          <ac:chgData name="Mizaan Ahmad" userId="1c5dd9f373d485ac" providerId="LiveId" clId="{4808AA1D-160C-4632-8F75-5865F81354EF}" dt="2021-05-28T04:14:17.145" v="21"/>
          <ac:spMkLst>
            <pc:docMk/>
            <pc:sldMk cId="1414545796" sldId="284"/>
            <ac:spMk id="203" creationId="{78386FDC-54E5-48E1-9F0A-C187BC79D73E}"/>
          </ac:spMkLst>
        </pc:spChg>
        <pc:spChg chg="mod">
          <ac:chgData name="Mizaan Ahmad" userId="1c5dd9f373d485ac" providerId="LiveId" clId="{4808AA1D-160C-4632-8F75-5865F81354EF}" dt="2021-05-28T04:14:05.542" v="20"/>
          <ac:spMkLst>
            <pc:docMk/>
            <pc:sldMk cId="1414545796" sldId="284"/>
            <ac:spMk id="205" creationId="{52316AB0-600E-42AD-AEAC-9C65662CD344}"/>
          </ac:spMkLst>
        </pc:spChg>
        <pc:spChg chg="mod">
          <ac:chgData name="Mizaan Ahmad" userId="1c5dd9f373d485ac" providerId="LiveId" clId="{4808AA1D-160C-4632-8F75-5865F81354EF}" dt="2021-05-28T04:13:47.487" v="19"/>
          <ac:spMkLst>
            <pc:docMk/>
            <pc:sldMk cId="1414545796" sldId="284"/>
            <ac:spMk id="206" creationId="{0B2695C1-D515-42DC-BCB9-F1DA5ABC57D3}"/>
          </ac:spMkLst>
        </pc:spChg>
        <pc:spChg chg="mod">
          <ac:chgData name="Mizaan Ahmad" userId="1c5dd9f373d485ac" providerId="LiveId" clId="{4808AA1D-160C-4632-8F75-5865F81354EF}" dt="2021-05-30T17:51:44.857" v="374" actId="20577"/>
          <ac:spMkLst>
            <pc:docMk/>
            <pc:sldMk cId="1414545796" sldId="284"/>
            <ac:spMk id="388" creationId="{E4D10574-58A5-4FB2-B7A4-09D7B877DA6D}"/>
          </ac:spMkLst>
        </pc:spChg>
      </pc:sldChg>
      <pc:sldChg chg="modSp mod">
        <pc:chgData name="Mizaan Ahmad" userId="1c5dd9f373d485ac" providerId="LiveId" clId="{4808AA1D-160C-4632-8F75-5865F81354EF}" dt="2021-05-30T18:29:32.409" v="481"/>
        <pc:sldMkLst>
          <pc:docMk/>
          <pc:sldMk cId="3783533735" sldId="285"/>
        </pc:sldMkLst>
        <pc:spChg chg="mod">
          <ac:chgData name="Mizaan Ahmad" userId="1c5dd9f373d485ac" providerId="LiveId" clId="{4808AA1D-160C-4632-8F75-5865F81354EF}" dt="2021-05-30T16:45:45.675" v="300"/>
          <ac:spMkLst>
            <pc:docMk/>
            <pc:sldMk cId="3783533735" sldId="285"/>
            <ac:spMk id="6" creationId="{AF80A39C-E3D8-480C-B336-1075A5AA03DA}"/>
          </ac:spMkLst>
        </pc:spChg>
        <pc:spChg chg="mod">
          <ac:chgData name="Mizaan Ahmad" userId="1c5dd9f373d485ac" providerId="LiveId" clId="{4808AA1D-160C-4632-8F75-5865F81354EF}" dt="2021-05-28T04:18:15.682" v="75" actId="20577"/>
          <ac:spMkLst>
            <pc:docMk/>
            <pc:sldMk cId="3783533735" sldId="285"/>
            <ac:spMk id="8" creationId="{602728D8-0F47-4841-870A-A5046F655BE1}"/>
          </ac:spMkLst>
        </pc:spChg>
        <pc:spChg chg="mod">
          <ac:chgData name="Mizaan Ahmad" userId="1c5dd9f373d485ac" providerId="LiveId" clId="{4808AA1D-160C-4632-8F75-5865F81354EF}" dt="2021-05-30T18:29:32.409" v="481"/>
          <ac:spMkLst>
            <pc:docMk/>
            <pc:sldMk cId="3783533735" sldId="285"/>
            <ac:spMk id="47" creationId="{7FDF7E63-7C77-46DB-AEC3-E85B8E34E603}"/>
          </ac:spMkLst>
        </pc:spChg>
        <pc:spChg chg="mod">
          <ac:chgData name="Mizaan Ahmad" userId="1c5dd9f373d485ac" providerId="LiveId" clId="{4808AA1D-160C-4632-8F75-5865F81354EF}" dt="2021-05-30T16:45:45.675" v="300"/>
          <ac:spMkLst>
            <pc:docMk/>
            <pc:sldMk cId="3783533735" sldId="285"/>
            <ac:spMk id="48" creationId="{41C2AB24-194D-4981-922B-E9B156A98E95}"/>
          </ac:spMkLst>
        </pc:spChg>
      </pc:sldChg>
      <pc:sldChg chg="add del">
        <pc:chgData name="Mizaan Ahmad" userId="1c5dd9f373d485ac" providerId="LiveId" clId="{4808AA1D-160C-4632-8F75-5865F81354EF}" dt="2021-05-30T16:43:12.722" v="77"/>
        <pc:sldMkLst>
          <pc:docMk/>
          <pc:sldMk cId="1400636747" sldId="289"/>
        </pc:sldMkLst>
      </pc:sldChg>
    </pc:docChg>
  </pc:docChgLst>
  <pc:docChgLst>
    <pc:chgData name="Mizaan Ahmad" userId="1c5dd9f373d485ac" providerId="LiveId" clId="{429D577E-963A-4C63-A882-B46CA74C7612}"/>
    <pc:docChg chg="undo custSel modSld">
      <pc:chgData name="Mizaan Ahmad" userId="1c5dd9f373d485ac" providerId="LiveId" clId="{429D577E-963A-4C63-A882-B46CA74C7612}" dt="2021-05-25T09:56:30.359" v="122" actId="14100"/>
      <pc:docMkLst>
        <pc:docMk/>
      </pc:docMkLst>
      <pc:sldChg chg="modSp mod">
        <pc:chgData name="Mizaan Ahmad" userId="1c5dd9f373d485ac" providerId="LiveId" clId="{429D577E-963A-4C63-A882-B46CA74C7612}" dt="2021-05-25T09:53:27.363" v="4" actId="179"/>
        <pc:sldMkLst>
          <pc:docMk/>
          <pc:sldMk cId="2468528989" sldId="261"/>
        </pc:sldMkLst>
        <pc:spChg chg="mod">
          <ac:chgData name="Mizaan Ahmad" userId="1c5dd9f373d485ac" providerId="LiveId" clId="{429D577E-963A-4C63-A882-B46CA74C7612}" dt="2021-05-25T09:53:27.363" v="4" actId="179"/>
          <ac:spMkLst>
            <pc:docMk/>
            <pc:sldMk cId="2468528989" sldId="261"/>
            <ac:spMk id="98" creationId="{5A1D96C0-F43A-4ADF-9134-72B1D1BA0AC5}"/>
          </ac:spMkLst>
        </pc:spChg>
      </pc:sldChg>
      <pc:sldChg chg="addSp modSp mod">
        <pc:chgData name="Mizaan Ahmad" userId="1c5dd9f373d485ac" providerId="LiveId" clId="{429D577E-963A-4C63-A882-B46CA74C7612}" dt="2021-05-25T09:56:30.359" v="122" actId="14100"/>
        <pc:sldMkLst>
          <pc:docMk/>
          <pc:sldMk cId="1026700057" sldId="281"/>
        </pc:sldMkLst>
        <pc:spChg chg="mod">
          <ac:chgData name="Mizaan Ahmad" userId="1c5dd9f373d485ac" providerId="LiveId" clId="{429D577E-963A-4C63-A882-B46CA74C7612}" dt="2021-05-25T09:54:33.370" v="5" actId="20577"/>
          <ac:spMkLst>
            <pc:docMk/>
            <pc:sldMk cId="1026700057" sldId="281"/>
            <ac:spMk id="30" creationId="{6C169F4A-9640-4059-9CAD-C716808497DD}"/>
          </ac:spMkLst>
        </pc:spChg>
        <pc:spChg chg="add mod">
          <ac:chgData name="Mizaan Ahmad" userId="1c5dd9f373d485ac" providerId="LiveId" clId="{429D577E-963A-4C63-A882-B46CA74C7612}" dt="2021-05-25T09:56:30.359" v="122" actId="14100"/>
          <ac:spMkLst>
            <pc:docMk/>
            <pc:sldMk cId="1026700057" sldId="281"/>
            <ac:spMk id="37" creationId="{5A38E5DF-CBE7-4355-ABA2-AAA609CDB8D6}"/>
          </ac:spMkLst>
        </pc:spChg>
        <pc:graphicFrameChg chg="mod">
          <ac:chgData name="Mizaan Ahmad" userId="1c5dd9f373d485ac" providerId="LiveId" clId="{429D577E-963A-4C63-A882-B46CA74C7612}" dt="2021-05-25T09:55:13.060" v="52"/>
          <ac:graphicFrameMkLst>
            <pc:docMk/>
            <pc:sldMk cId="1026700057" sldId="281"/>
            <ac:graphicFrameMk id="28" creationId="{23984EAE-5519-4510-8264-4560DD17377F}"/>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mizaa\OneDrive\Documents\MHCC%20Documents\LCR%20Presentation%20Data\Charts%20-%20Northern%20AMHS%20-%20LCR%20Presentation.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file:///C:\Users\mizaa\OneDrive\Documents\MHCC%20Documents\LCR%20Presentation%20Data\Charts%20-%20Northern%20AMHS%20-%20LCR%20Presentation.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C:\Users\mizaa\OneDrive\Documents\MHCC%20Documents\LCR%20Presentation%20Data\Charts%20-%20Northern%20AMHS%20-%20LCR%20Presentation.xlsx" TargetMode="External"/></Relationships>
</file>

<file path=ppt/charts/_rels/chart12.xml.rels><?xml version="1.0" encoding="UTF-8" standalone="yes"?>
<Relationships xmlns="http://schemas.openxmlformats.org/package/2006/relationships"><Relationship Id="rId2" Type="http://schemas.openxmlformats.org/officeDocument/2006/relationships/oleObject" Target="file:///C:\Users\mizaa\OneDrive\Documents\MHCC%20Documents\LCR%20Presentation%20Data\Charts%20-%20Northern%20AMHS%20-%20LCR%20Presentation.xlsx" TargetMode="External"/><Relationship Id="rId1" Type="http://schemas.openxmlformats.org/officeDocument/2006/relationships/themeOverride" Target="../theme/themeOverride6.xm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file:///C:\Users\mizaa\OneDrive\Documents\MHCC%20Documents\LCR%20Presentation%20Data\Charts%20-%20Northern%20AMHS%20-%20LCR%20Presentation.xlsx" TargetMode="External"/></Relationships>
</file>

<file path=ppt/charts/_rels/chart1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Northern%20AMHS%20-%20LCR%20Presentation.xlsx" TargetMode="External"/><Relationship Id="rId2" Type="http://schemas.microsoft.com/office/2011/relationships/chartColorStyle" Target="colors13.xml"/><Relationship Id="rId1" Type="http://schemas.microsoft.com/office/2011/relationships/chartStyle" Target="style13.xm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file:///C:\Users\mizaa\OneDrive\Documents\MHCC%20Documents\LCR%20Presentation%20Data\Charts%20-%20Northern%20AMHS%20-%20LCR%20Presentation.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Northern%20AMHS%20-%20LCR%20Presentatio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Northern%20AMHS%20-%20LCR%20Presentatio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Northern%20AMHS%20-%20LCR%20Presentation.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Northern%20AMHS%20-%20LCR%20Presentation.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Northern%20AMHS%20-%20LCR%20Presentation.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Northern%20AMHS%20-%20LCR%20Presentation.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C:\Users\mizaa\OneDrive\Documents\MHCC%20Documents\LCR%20Presentation%20Data\Charts%20-%20Northern%20AMHS%20-%20LCR%20Presentation.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C:\Users\mizaa\OneDrive\Documents\MHCC%20Documents\LCR%20Presentation%20Data\Charts%20-%20Northern%20AMHS%20-%20LCR%20Present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770213494226716"/>
          <c:y val="0.18336001124485451"/>
          <c:w val="0.78937195560187956"/>
          <c:h val="0.72548159503629117"/>
        </c:manualLayout>
      </c:layout>
      <c:lineChart>
        <c:grouping val="standard"/>
        <c:varyColors val="0"/>
        <c:ser>
          <c:idx val="0"/>
          <c:order val="0"/>
          <c:tx>
            <c:strRef>
              <c:f>TotalComplaints!$B$2</c:f>
              <c:strCache>
                <c:ptCount val="1"/>
                <c:pt idx="0">
                  <c:v>Complaints to MHCC</c:v>
                </c:pt>
              </c:strCache>
            </c:strRef>
          </c:tx>
          <c:spPr>
            <a:ln w="50800" cap="rnd">
              <a:solidFill>
                <a:schemeClr val="accent1">
                  <a:alpha val="80000"/>
                </a:schemeClr>
              </a:solidFill>
              <a:round/>
            </a:ln>
            <a:effectLst/>
          </c:spPr>
          <c:marker>
            <c:symbol val="circle"/>
            <c:size val="5"/>
            <c:spPr>
              <a:solidFill>
                <a:schemeClr val="accent1"/>
              </a:solidFill>
              <a:ln w="76200">
                <a:solidFill>
                  <a:schemeClr val="accent1"/>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TotalComplaints!$B$3:$B$5</c:f>
              <c:numCache>
                <c:formatCode>General</c:formatCode>
                <c:ptCount val="3"/>
                <c:pt idx="0">
                  <c:v>113</c:v>
                </c:pt>
                <c:pt idx="1">
                  <c:v>100</c:v>
                </c:pt>
                <c:pt idx="2">
                  <c:v>98</c:v>
                </c:pt>
              </c:numCache>
            </c:numRef>
          </c:val>
          <c:smooth val="0"/>
          <c:extLst>
            <c:ext xmlns:c16="http://schemas.microsoft.com/office/drawing/2014/chart" uri="{C3380CC4-5D6E-409C-BE32-E72D297353CC}">
              <c16:uniqueId val="{00000000-EE52-44C1-A50A-EC8D928A8BDB}"/>
            </c:ext>
          </c:extLst>
        </c:ser>
        <c:ser>
          <c:idx val="1"/>
          <c:order val="1"/>
          <c:tx>
            <c:strRef>
              <c:f>TotalComplaints!$C$2</c:f>
              <c:strCache>
                <c:ptCount val="1"/>
                <c:pt idx="0">
                  <c:v>Complaints to Northern AMHS</c:v>
                </c:pt>
              </c:strCache>
            </c:strRef>
          </c:tx>
          <c:spPr>
            <a:ln w="50800" cap="rnd">
              <a:solidFill>
                <a:schemeClr val="accent2">
                  <a:alpha val="80000"/>
                </a:schemeClr>
              </a:solidFill>
              <a:round/>
            </a:ln>
            <a:effectLst/>
          </c:spPr>
          <c:marker>
            <c:symbol val="circle"/>
            <c:size val="5"/>
            <c:spPr>
              <a:solidFill>
                <a:schemeClr val="accent2"/>
              </a:solidFill>
              <a:ln w="76200">
                <a:solidFill>
                  <a:schemeClr val="accent2"/>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TotalComplaints!$C$3:$C$5</c:f>
              <c:numCache>
                <c:formatCode>General</c:formatCode>
                <c:ptCount val="3"/>
                <c:pt idx="0">
                  <c:v>48</c:v>
                </c:pt>
                <c:pt idx="1">
                  <c:v>26</c:v>
                </c:pt>
                <c:pt idx="2">
                  <c:v>31</c:v>
                </c:pt>
              </c:numCache>
            </c:numRef>
          </c:val>
          <c:smooth val="0"/>
          <c:extLst>
            <c:ext xmlns:c16="http://schemas.microsoft.com/office/drawing/2014/chart" uri="{C3380CC4-5D6E-409C-BE32-E72D297353CC}">
              <c16:uniqueId val="{00000001-EE52-44C1-A50A-EC8D928A8BDB}"/>
            </c:ext>
          </c:extLst>
        </c:ser>
        <c:dLbls>
          <c:showLegendKey val="0"/>
          <c:showVal val="0"/>
          <c:showCatName val="0"/>
          <c:showSerName val="0"/>
          <c:showPercent val="0"/>
          <c:showBubbleSize val="0"/>
        </c:dLbls>
        <c:marker val="1"/>
        <c:smooth val="0"/>
        <c:axId val="1236420240"/>
        <c:axId val="1236413168"/>
      </c:line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a:t>Number of complaints</a:t>
                </a:r>
              </a:p>
            </c:rich>
          </c:tx>
          <c:layout>
            <c:manualLayout>
              <c:xMode val="edge"/>
              <c:yMode val="edge"/>
              <c:x val="0"/>
              <c:y val="0.39404440591215567"/>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1.2107612958374486E-2"/>
          <c:y val="2.5884808576204694E-2"/>
          <c:w val="0.9"/>
          <c:h val="5.198237176100229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Lvl3Service!$B$2:$B$6</c:f>
              <c:numCache>
                <c:formatCode>0%</c:formatCode>
                <c:ptCount val="5"/>
                <c:pt idx="0">
                  <c:v>0.23</c:v>
                </c:pt>
                <c:pt idx="1">
                  <c:v>0.19</c:v>
                </c:pt>
                <c:pt idx="2">
                  <c:v>0.1</c:v>
                </c:pt>
                <c:pt idx="3">
                  <c:v>0.1</c:v>
                </c:pt>
                <c:pt idx="4">
                  <c:v>0.06</c:v>
                </c:pt>
              </c:numCache>
            </c:numRef>
          </c:val>
          <c:extLst>
            <c:ext xmlns:c16="http://schemas.microsoft.com/office/drawing/2014/chart" uri="{C3380CC4-5D6E-409C-BE32-E72D297353CC}">
              <c16:uniqueId val="{00000000-5148-4F04-B476-98B449AAA9FB}"/>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min val="0"/>
        </c:scaling>
        <c:delete val="0"/>
        <c:axPos val="t"/>
        <c:numFmt formatCode="0%" sourceLinked="1"/>
        <c:majorTickMark val="in"/>
        <c:minorTickMark val="none"/>
        <c:tickLblPos val="nextTo"/>
        <c:spPr>
          <a:noFill/>
          <a:ln>
            <a:solidFill>
              <a:srgbClr val="9DCE6E">
                <a:lumMod val="50000"/>
              </a:srgbClr>
            </a:solidFill>
          </a:ln>
          <a:effectLst/>
        </c:spPr>
        <c:txPr>
          <a:bodyPr rot="-60000000" spcFirstLastPara="1" vertOverflow="ellipsis" vert="horz" wrap="square" anchor="b"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lumMod val="50000"/>
              </a:schemeClr>
            </a:solidFill>
            <a:ln>
              <a:noFill/>
            </a:ln>
            <a:effectLst/>
          </c:spPr>
          <c:invertIfNegative val="0"/>
          <c:val>
            <c:numRef>
              <c:f>Lvl3Service!$C$2:$C$6</c:f>
              <c:numCache>
                <c:formatCode>0%</c:formatCode>
                <c:ptCount val="5"/>
                <c:pt idx="0">
                  <c:v>0.15</c:v>
                </c:pt>
                <c:pt idx="1">
                  <c:v>0.11</c:v>
                </c:pt>
                <c:pt idx="2">
                  <c:v>0.1</c:v>
                </c:pt>
                <c:pt idx="3">
                  <c:v>0.02</c:v>
                </c:pt>
                <c:pt idx="4">
                  <c:v>0.02</c:v>
                </c:pt>
              </c:numCache>
            </c:numRef>
          </c:val>
          <c:extLst>
            <c:ext xmlns:c16="http://schemas.microsoft.com/office/drawing/2014/chart" uri="{C3380CC4-5D6E-409C-BE32-E72D297353CC}">
              <c16:uniqueId val="{00000000-FE14-4B5E-B144-7DC1D09200FF}"/>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non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val>
            <c:numRef>
              <c:f>Lvl3MHCC!$B$2:$B$6</c:f>
              <c:numCache>
                <c:formatCode>0%</c:formatCode>
                <c:ptCount val="5"/>
                <c:pt idx="0">
                  <c:v>0.18</c:v>
                </c:pt>
                <c:pt idx="1">
                  <c:v>0.14000000000000001</c:v>
                </c:pt>
                <c:pt idx="2">
                  <c:v>0.13</c:v>
                </c:pt>
                <c:pt idx="3">
                  <c:v>0.12</c:v>
                </c:pt>
                <c:pt idx="4">
                  <c:v>0.11</c:v>
                </c:pt>
              </c:numCache>
            </c:numRef>
          </c:val>
          <c:extLst>
            <c:ext xmlns:c15="http://schemas.microsoft.com/office/drawing/2012/chart" uri="{02D57815-91ED-43cb-92C2-25804820EDAC}">
              <c15:filteredCategoryTitle>
                <c15:cat>
                  <c:multiLvlStrRef>
                    <c:extLst>
                      <c:ext uri="{02D57815-91ED-43cb-92C2-25804820EDAC}">
                        <c15:formulaRef>
                          <c15:sqref>Lvl3MHCC!#REF!</c15:sqref>
                        </c15:formulaRef>
                      </c:ext>
                    </c:extLst>
                  </c:multiLvlStrRef>
                </c15:cat>
              </c15:filteredCategoryTitle>
            </c:ext>
            <c:ext xmlns:c16="http://schemas.microsoft.com/office/drawing/2014/chart" uri="{C3380CC4-5D6E-409C-BE32-E72D297353CC}">
              <c16:uniqueId val="{00000000-50B3-4F5A-BB28-F8A35EADD407}"/>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none"/>
        <c:minorTickMark val="none"/>
        <c:tickLblPos val="nextTo"/>
        <c:crossAx val="389317304"/>
        <c:crosses val="autoZero"/>
        <c:auto val="1"/>
        <c:lblAlgn val="ctr"/>
        <c:lblOffset val="100"/>
        <c:noMultiLvlLbl val="0"/>
      </c:catAx>
      <c:valAx>
        <c:axId val="389317304"/>
        <c:scaling>
          <c:orientation val="minMax"/>
          <c:max val="0.25"/>
          <c:min val="0"/>
        </c:scaling>
        <c:delete val="0"/>
        <c:axPos val="t"/>
        <c:numFmt formatCode="0%" sourceLinked="1"/>
        <c:majorTickMark val="in"/>
        <c:minorTickMark val="none"/>
        <c:tickLblPos val="nextTo"/>
        <c:spPr>
          <a:noFill/>
          <a:ln>
            <a:solidFill>
              <a:srgbClr val="4FC6DF">
                <a:shade val="50000"/>
              </a:srgb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lumMod val="50000"/>
              </a:schemeClr>
            </a:solidFill>
            <a:ln>
              <a:noFill/>
            </a:ln>
            <a:effectLst/>
          </c:spPr>
          <c:invertIfNegative val="0"/>
          <c:val>
            <c:numRef>
              <c:f>Lvl3MHCC!$C$2:$C$6</c:f>
              <c:numCache>
                <c:formatCode>0%</c:formatCode>
                <c:ptCount val="5"/>
                <c:pt idx="0">
                  <c:v>0.19</c:v>
                </c:pt>
                <c:pt idx="1">
                  <c:v>0.12</c:v>
                </c:pt>
                <c:pt idx="2">
                  <c:v>0.13</c:v>
                </c:pt>
                <c:pt idx="3">
                  <c:v>0.1</c:v>
                </c:pt>
                <c:pt idx="4">
                  <c:v>0.08</c:v>
                </c:pt>
              </c:numCache>
            </c:numRef>
          </c:val>
          <c:extLst>
            <c:ext xmlns:c16="http://schemas.microsoft.com/office/drawing/2014/chart" uri="{C3380CC4-5D6E-409C-BE32-E72D297353CC}">
              <c16:uniqueId val="{00000000-8317-4736-BA87-B1339BA931A2}"/>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pPr>
      <a:endParaRPr lang="en-US"/>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1321396504068"/>
          <c:y val="0.18336001124485451"/>
          <c:w val="0.83094190363371878"/>
          <c:h val="0.72548159503629117"/>
        </c:manualLayout>
      </c:layout>
      <c:barChart>
        <c:barDir val="col"/>
        <c:grouping val="clustered"/>
        <c:varyColors val="0"/>
        <c:ser>
          <c:idx val="0"/>
          <c:order val="0"/>
          <c:tx>
            <c:strRef>
              <c:f>Outcomes!$B$1</c:f>
              <c:strCache>
                <c:ptCount val="1"/>
                <c:pt idx="0">
                  <c:v>Complaints to MHCC</c:v>
                </c:pt>
              </c:strCache>
            </c:strRef>
          </c:tx>
          <c:spPr>
            <a:solidFill>
              <a:schemeClr val="accent1"/>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Outcomes!$B$3:$B$7</c:f>
              <c:numCache>
                <c:formatCode>0.00%</c:formatCode>
                <c:ptCount val="5"/>
                <c:pt idx="0">
                  <c:v>0.73</c:v>
                </c:pt>
                <c:pt idx="1">
                  <c:v>0.74</c:v>
                </c:pt>
                <c:pt idx="2">
                  <c:v>0.63</c:v>
                </c:pt>
                <c:pt idx="3">
                  <c:v>0.23</c:v>
                </c:pt>
                <c:pt idx="4">
                  <c:v>4.4999999999999997E-3</c:v>
                </c:pt>
              </c:numCache>
            </c:numRef>
          </c:val>
          <c:extLst>
            <c:ext xmlns:c16="http://schemas.microsoft.com/office/drawing/2014/chart" uri="{C3380CC4-5D6E-409C-BE32-E72D297353CC}">
              <c16:uniqueId val="{00000000-05FB-4A57-B01F-2CD4CEAE4FC5}"/>
            </c:ext>
          </c:extLst>
        </c:ser>
        <c:ser>
          <c:idx val="1"/>
          <c:order val="1"/>
          <c:tx>
            <c:strRef>
              <c:f>Outcomes!$C$1</c:f>
              <c:strCache>
                <c:ptCount val="1"/>
                <c:pt idx="0">
                  <c:v>Complaints to Northern AMHS</c:v>
                </c:pt>
              </c:strCache>
            </c:strRef>
          </c:tx>
          <c:spPr>
            <a:solidFill>
              <a:schemeClr val="accent2"/>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Outcomes!$C$3:$C$7</c:f>
              <c:numCache>
                <c:formatCode>0.00%</c:formatCode>
                <c:ptCount val="5"/>
                <c:pt idx="0">
                  <c:v>4.4999999999999997E-3</c:v>
                </c:pt>
                <c:pt idx="1">
                  <c:v>4.4999999999999997E-3</c:v>
                </c:pt>
                <c:pt idx="2">
                  <c:v>4.4999999999999997E-3</c:v>
                </c:pt>
                <c:pt idx="3">
                  <c:v>4.4999999999999997E-3</c:v>
                </c:pt>
                <c:pt idx="4">
                  <c:v>1</c:v>
                </c:pt>
              </c:numCache>
            </c:numRef>
          </c:val>
          <c:extLst>
            <c:ext xmlns:c16="http://schemas.microsoft.com/office/drawing/2014/chart" uri="{C3380CC4-5D6E-409C-BE32-E72D297353CC}">
              <c16:uniqueId val="{00000001-05FB-4A57-B01F-2CD4CEAE4FC5}"/>
            </c:ext>
          </c:extLst>
        </c:ser>
        <c:dLbls>
          <c:showLegendKey val="0"/>
          <c:showVal val="0"/>
          <c:showCatName val="0"/>
          <c:showSerName val="0"/>
          <c:showPercent val="0"/>
          <c:showBubbleSize val="0"/>
        </c:dLbls>
        <c:gapWidth val="97"/>
        <c:overlap val="-1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dirty="0">
                    <a:latin typeface="Arial Nova Light" panose="020B0304020202020204" pitchFamily="34" charset="0"/>
                  </a:rPr>
                  <a:t>Percentage</a:t>
                </a:r>
                <a:r>
                  <a:rPr lang="en-AU" baseline="0" dirty="0">
                    <a:latin typeface="Arial Nova Light" panose="020B0304020202020204" pitchFamily="34" charset="0"/>
                  </a:rPr>
                  <a:t> of c</a:t>
                </a:r>
                <a:r>
                  <a:rPr lang="en-AU" dirty="0">
                    <a:latin typeface="Arial Nova Light" panose="020B0304020202020204" pitchFamily="34" charset="0"/>
                  </a:rPr>
                  <a:t>omplaints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lgn="ctr">
              <a:defRPr lang="en-US" sz="1100" b="0" i="0" u="none" strike="noStrike" kern="1200" baseline="0">
                <a:solidFill>
                  <a:schemeClr val="accent3"/>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0.52862944555081282"/>
          <c:y val="0.1886460721580554"/>
          <c:w val="0.3626384716586023"/>
          <c:h val="8.0592383408009519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accent3"/>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Swiss 721 Light BT" panose="020B0403020202020204" pitchFamily="34" charset="0"/>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8234866428472656E-2"/>
          <c:y val="0.18336001124485451"/>
          <c:w val="0.91070065999071748"/>
          <c:h val="0.72548159503629117"/>
        </c:manualLayout>
      </c:layout>
      <c:barChart>
        <c:barDir val="col"/>
        <c:grouping val="clustered"/>
        <c:varyColors val="0"/>
        <c:ser>
          <c:idx val="0"/>
          <c:order val="0"/>
          <c:spPr>
            <a:solidFill>
              <a:schemeClr val="accent2"/>
            </a:solidFill>
            <a:ln>
              <a:noFill/>
            </a:ln>
            <a:effectLst/>
          </c:spPr>
          <c:invertIfNegative val="0"/>
          <c:dLbls>
            <c:numFmt formatCode="0%" sourceLinked="0"/>
            <c:spPr>
              <a:noFill/>
              <a:ln>
                <a:noFill/>
              </a:ln>
              <a:effectLst/>
            </c:spPr>
            <c:txPr>
              <a:bodyPr rot="-5400000" spcFirstLastPara="1" vertOverflow="ellipsis" wrap="square" anchor="ctr" anchorCtr="0"/>
              <a:lstStyle/>
              <a:p>
                <a:pPr algn="ctr">
                  <a:defRPr lang="en-US" sz="1800" b="0" i="0" u="none" strike="noStrike" kern="1200" baseline="0">
                    <a:solidFill>
                      <a:schemeClr val="tx1">
                        <a:lumMod val="95000"/>
                        <a:lumOff val="5000"/>
                      </a:schemeClr>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Actions!$A$1:$A$6</c:f>
              <c:strCache>
                <c:ptCount val="6"/>
                <c:pt idx="0">
                  <c:v>Service agreed to respond to complainant</c:v>
                </c:pt>
                <c:pt idx="1">
                  <c:v>Improved communication</c:v>
                </c:pt>
                <c:pt idx="2">
                  <c:v>Review/change to consumer care</c:v>
                </c:pt>
                <c:pt idx="3">
                  <c:v>Changes in policy, practice or training</c:v>
                </c:pt>
                <c:pt idx="4">
                  <c:v>Advance statement obtained</c:v>
                </c:pt>
                <c:pt idx="5">
                  <c:v>Access to appropriate service provided</c:v>
                </c:pt>
              </c:strCache>
            </c:strRef>
          </c:cat>
          <c:val>
            <c:numRef>
              <c:f>Actions!$B$1:$B$6</c:f>
              <c:numCache>
                <c:formatCode>0%</c:formatCode>
                <c:ptCount val="6"/>
                <c:pt idx="0">
                  <c:v>0.6</c:v>
                </c:pt>
                <c:pt idx="1">
                  <c:v>0.32</c:v>
                </c:pt>
                <c:pt idx="2">
                  <c:v>0.3</c:v>
                </c:pt>
                <c:pt idx="3">
                  <c:v>0.15</c:v>
                </c:pt>
                <c:pt idx="4">
                  <c:v>0.08</c:v>
                </c:pt>
                <c:pt idx="5">
                  <c:v>0.05</c:v>
                </c:pt>
              </c:numCache>
            </c:numRef>
          </c:val>
          <c:extLst>
            <c:ext xmlns:c16="http://schemas.microsoft.com/office/drawing/2014/chart" uri="{C3380CC4-5D6E-409C-BE32-E72D297353CC}">
              <c16:uniqueId val="{00000000-7A2C-4B43-80B8-970B76819E9F}"/>
            </c:ext>
          </c:extLst>
        </c:ser>
        <c:dLbls>
          <c:showLegendKey val="0"/>
          <c:showVal val="0"/>
          <c:showCatName val="0"/>
          <c:showSerName val="0"/>
          <c:showPercent val="0"/>
          <c:showBubbleSize val="0"/>
        </c:dLbls>
        <c:gapWidth val="4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ComplaintMedians!$D$1</c:f>
              <c:strCache>
                <c:ptCount val="1"/>
                <c:pt idx="0">
                  <c:v>Northern AMHS</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C4E4-4CB6-8FA7-ED0EFDFB535D}"/>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4E4-4CB6-8FA7-ED0EFDFB535D}"/>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5-C4E4-4CB6-8FA7-ED0EFDFB535D}"/>
              </c:ext>
            </c:extLst>
          </c:dPt>
          <c:dLbls>
            <c:spPr>
              <a:noFill/>
              <a:ln>
                <a:noFill/>
              </a:ln>
              <a:effectLst/>
            </c:spPr>
            <c:txPr>
              <a:bodyPr rot="0" spcFirstLastPara="1" vertOverflow="ellipsis" vert="horz" wrap="square" anchor="ctr" anchorCtr="1"/>
              <a:lstStyle/>
              <a:p>
                <a:pPr>
                  <a:defRPr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Northern AMHS</c:v>
                </c:pt>
              </c:strCache>
            </c:strRef>
          </c:cat>
          <c:val>
            <c:numRef>
              <c:f>ComplaintMedians!$D$2:$D$4</c:f>
              <c:numCache>
                <c:formatCode>General</c:formatCode>
                <c:ptCount val="3"/>
                <c:pt idx="0">
                  <c:v>21</c:v>
                </c:pt>
                <c:pt idx="1">
                  <c:v>7</c:v>
                </c:pt>
                <c:pt idx="2">
                  <c:v>5</c:v>
                </c:pt>
              </c:numCache>
            </c:numRef>
          </c:val>
          <c:extLst>
            <c:ext xmlns:c16="http://schemas.microsoft.com/office/drawing/2014/chart" uri="{C3380CC4-5D6E-409C-BE32-E72D297353CC}">
              <c16:uniqueId val="{00000006-C4E4-4CB6-8FA7-ED0EFDFB535D}"/>
            </c:ext>
          </c:extLst>
        </c:ser>
        <c:ser>
          <c:idx val="1"/>
          <c:order val="1"/>
          <c:tx>
            <c:strRef>
              <c:f>ComplaintMedians!$E$1</c:f>
              <c:strCache>
                <c:ptCount val="1"/>
                <c:pt idx="0">
                  <c:v>Median</c:v>
                </c:pt>
              </c:strCache>
            </c:strRef>
          </c:tx>
          <c:spPr>
            <a:solidFill>
              <a:schemeClr val="accent2"/>
            </a:solidFill>
            <a:ln>
              <a:noFill/>
            </a:ln>
            <a:effectLst/>
          </c:spPr>
          <c:invertIfNegative val="0"/>
          <c:dPt>
            <c:idx val="0"/>
            <c:invertIfNegative val="0"/>
            <c:bubble3D val="0"/>
            <c:spPr>
              <a:solidFill>
                <a:schemeClr val="accent1">
                  <a:lumMod val="50000"/>
                </a:schemeClr>
              </a:solidFill>
              <a:ln>
                <a:noFill/>
              </a:ln>
              <a:effectLst/>
            </c:spPr>
            <c:extLst>
              <c:ext xmlns:c16="http://schemas.microsoft.com/office/drawing/2014/chart" uri="{C3380CC4-5D6E-409C-BE32-E72D297353CC}">
                <c16:uniqueId val="{00000008-C4E4-4CB6-8FA7-ED0EFDFB535D}"/>
              </c:ext>
            </c:extLst>
          </c:dPt>
          <c:dPt>
            <c:idx val="1"/>
            <c:invertIfNegative val="0"/>
            <c:bubble3D val="0"/>
            <c:spPr>
              <a:solidFill>
                <a:schemeClr val="accent2">
                  <a:lumMod val="50000"/>
                </a:schemeClr>
              </a:solidFill>
              <a:ln>
                <a:noFill/>
              </a:ln>
              <a:effectLst/>
            </c:spPr>
            <c:extLst>
              <c:ext xmlns:c16="http://schemas.microsoft.com/office/drawing/2014/chart" uri="{C3380CC4-5D6E-409C-BE32-E72D297353CC}">
                <c16:uniqueId val="{0000000A-C4E4-4CB6-8FA7-ED0EFDFB535D}"/>
              </c:ext>
            </c:extLst>
          </c:dPt>
          <c:dPt>
            <c:idx val="2"/>
            <c:invertIfNegative val="0"/>
            <c:bubble3D val="0"/>
            <c:spPr>
              <a:solidFill>
                <a:schemeClr val="bg1">
                  <a:lumMod val="50000"/>
                </a:schemeClr>
              </a:solidFill>
              <a:ln>
                <a:noFill/>
              </a:ln>
              <a:effectLst/>
            </c:spPr>
            <c:extLst>
              <c:ext xmlns:c16="http://schemas.microsoft.com/office/drawing/2014/chart" uri="{C3380CC4-5D6E-409C-BE32-E72D297353CC}">
                <c16:uniqueId val="{0000000C-C4E4-4CB6-8FA7-ED0EFDFB535D}"/>
              </c:ext>
            </c:extLst>
          </c:dPt>
          <c:dLbls>
            <c:spPr>
              <a:noFill/>
              <a:ln>
                <a:noFill/>
              </a:ln>
              <a:effectLst/>
            </c:spPr>
            <c:txPr>
              <a:bodyPr rot="0" spcFirstLastPara="1" vertOverflow="ellipsis" vert="horz" wrap="square" lIns="38100" tIns="19050" rIns="38100" bIns="19050" anchor="ctr" anchorCtr="0">
                <a:spAutoFit/>
              </a:bodyPr>
              <a:lstStyle/>
              <a:p>
                <a:pPr algn="ctr">
                  <a:defRPr lang="en-US"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Northern AMHS</c:v>
                </c:pt>
              </c:strCache>
            </c:strRef>
          </c:cat>
          <c:val>
            <c:numRef>
              <c:f>ComplaintMedians!$E$2:$E$4</c:f>
              <c:numCache>
                <c:formatCode>General</c:formatCode>
                <c:ptCount val="3"/>
                <c:pt idx="0">
                  <c:v>15</c:v>
                </c:pt>
                <c:pt idx="1">
                  <c:v>13</c:v>
                </c:pt>
                <c:pt idx="2">
                  <c:v>10</c:v>
                </c:pt>
              </c:numCache>
            </c:numRef>
          </c:val>
          <c:extLst>
            <c:ext xmlns:c16="http://schemas.microsoft.com/office/drawing/2014/chart" uri="{C3380CC4-5D6E-409C-BE32-E72D297353CC}">
              <c16:uniqueId val="{0000000D-C4E4-4CB6-8FA7-ED0EFDFB535D}"/>
            </c:ext>
          </c:extLst>
        </c:ser>
        <c:dLbls>
          <c:showLegendKey val="0"/>
          <c:showVal val="0"/>
          <c:showCatName val="0"/>
          <c:showSerName val="0"/>
          <c:showPercent val="0"/>
          <c:showBubbleSize val="0"/>
        </c:dLbls>
        <c:gapWidth val="61"/>
        <c:overlap val="-12"/>
        <c:axId val="861336544"/>
        <c:axId val="861335712"/>
      </c:barChart>
      <c:catAx>
        <c:axId val="861336544"/>
        <c:scaling>
          <c:orientation val="maxMin"/>
        </c:scaling>
        <c:delete val="1"/>
        <c:axPos val="l"/>
        <c:numFmt formatCode="General" sourceLinked="1"/>
        <c:majorTickMark val="none"/>
        <c:minorTickMark val="none"/>
        <c:tickLblPos val="nextTo"/>
        <c:crossAx val="861335712"/>
        <c:crosses val="autoZero"/>
        <c:auto val="1"/>
        <c:lblAlgn val="ctr"/>
        <c:lblOffset val="100"/>
        <c:noMultiLvlLbl val="0"/>
      </c:catAx>
      <c:valAx>
        <c:axId val="861335712"/>
        <c:scaling>
          <c:orientation val="minMax"/>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r>
                  <a:rPr lang="en-US" dirty="0"/>
                  <a:t>per 1,000 consumers</a:t>
                </a:r>
                <a:endParaRPr lang="en-AU" dirty="0"/>
              </a:p>
            </c:rich>
          </c:tx>
          <c:layout>
            <c:manualLayout>
              <c:xMode val="edge"/>
              <c:yMode val="edge"/>
              <c:x val="0.40671765722536224"/>
              <c:y val="2.6337463630999616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861336544"/>
        <c:crosses val="autoZero"/>
        <c:crossBetween val="between"/>
        <c:majorUnit val="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latin typeface="Arial Nova Light" panose="020B03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086060513294977E-2"/>
          <c:y val="3.2606080489938759E-2"/>
          <c:w val="0.88944184517785752"/>
          <c:h val="0.98578594342373871"/>
        </c:manualLayout>
      </c:layout>
      <c:doughnutChart>
        <c:varyColors val="1"/>
        <c:ser>
          <c:idx val="0"/>
          <c:order val="0"/>
          <c:tx>
            <c:strRef>
              <c:f>WhoComplainsMHCC!$B$8</c:f>
              <c:strCache>
                <c:ptCount val="1"/>
                <c:pt idx="0">
                  <c:v>Complaints to the MHCC</c:v>
                </c:pt>
              </c:strCache>
            </c:strRef>
          </c:tx>
          <c:spPr>
            <a:ln w="9525">
              <a:solidFill>
                <a:schemeClr val="bg1"/>
              </a:solidFill>
            </a:ln>
          </c:spPr>
          <c:dPt>
            <c:idx val="0"/>
            <c:bubble3D val="0"/>
            <c:spPr>
              <a:solidFill>
                <a:srgbClr val="23A5BF"/>
              </a:solidFill>
              <a:ln w="9525">
                <a:solidFill>
                  <a:schemeClr val="bg1"/>
                </a:solidFill>
              </a:ln>
              <a:effectLst/>
            </c:spPr>
            <c:extLst>
              <c:ext xmlns:c16="http://schemas.microsoft.com/office/drawing/2014/chart" uri="{C3380CC4-5D6E-409C-BE32-E72D297353CC}">
                <c16:uniqueId val="{00000001-6953-42F3-AC7A-13B98927C701}"/>
              </c:ext>
            </c:extLst>
          </c:dPt>
          <c:dPt>
            <c:idx val="1"/>
            <c:bubble3D val="0"/>
            <c:spPr>
              <a:solidFill>
                <a:srgbClr val="75B13C"/>
              </a:solidFill>
              <a:ln w="9525">
                <a:solidFill>
                  <a:schemeClr val="bg1"/>
                </a:solidFill>
              </a:ln>
              <a:effectLst/>
            </c:spPr>
            <c:extLst>
              <c:ext xmlns:c16="http://schemas.microsoft.com/office/drawing/2014/chart" uri="{C3380CC4-5D6E-409C-BE32-E72D297353CC}">
                <c16:uniqueId val="{00000003-6953-42F3-AC7A-13B98927C701}"/>
              </c:ext>
            </c:extLst>
          </c:dPt>
          <c:dPt>
            <c:idx val="2"/>
            <c:bubble3D val="0"/>
            <c:spPr>
              <a:solidFill>
                <a:schemeClr val="tx1">
                  <a:lumMod val="65000"/>
                  <a:lumOff val="35000"/>
                </a:schemeClr>
              </a:solidFill>
              <a:ln w="9525">
                <a:solidFill>
                  <a:schemeClr val="bg1"/>
                </a:solidFill>
              </a:ln>
              <a:effectLst/>
            </c:spPr>
            <c:extLst>
              <c:ext xmlns:c16="http://schemas.microsoft.com/office/drawing/2014/chart" uri="{C3380CC4-5D6E-409C-BE32-E72D297353CC}">
                <c16:uniqueId val="{00000005-6953-42F3-AC7A-13B98927C701}"/>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WhoComplainsMHCC!$C$8:$E$8</c:f>
              <c:numCache>
                <c:formatCode>General</c:formatCode>
                <c:ptCount val="3"/>
                <c:pt idx="0">
                  <c:v>64</c:v>
                </c:pt>
                <c:pt idx="1">
                  <c:v>33</c:v>
                </c:pt>
                <c:pt idx="2">
                  <c:v>1</c:v>
                </c:pt>
              </c:numCache>
            </c:numRef>
          </c:val>
          <c:extLst>
            <c:ext xmlns:c16="http://schemas.microsoft.com/office/drawing/2014/chart" uri="{C3380CC4-5D6E-409C-BE32-E72D297353CC}">
              <c16:uniqueId val="{00000006-6953-42F3-AC7A-13B98927C701}"/>
            </c:ext>
          </c:extLst>
        </c:ser>
        <c:ser>
          <c:idx val="1"/>
          <c:order val="1"/>
          <c:tx>
            <c:strRef>
              <c:f>WhoComplainsMHCC!$B$9</c:f>
              <c:strCache>
                <c:ptCount val="1"/>
                <c:pt idx="0">
                  <c:v>Complaints to service</c:v>
                </c:pt>
              </c:strCache>
            </c:strRef>
          </c:tx>
          <c:spPr>
            <a:ln w="9525">
              <a:solidFill>
                <a:schemeClr val="bg1"/>
              </a:solidFill>
            </a:ln>
          </c:spPr>
          <c:dPt>
            <c:idx val="0"/>
            <c:bubble3D val="0"/>
            <c:spPr>
              <a:solidFill>
                <a:srgbClr val="95DDEC"/>
              </a:solidFill>
              <a:ln w="9525">
                <a:solidFill>
                  <a:schemeClr val="bg1"/>
                </a:solidFill>
              </a:ln>
              <a:effectLst/>
            </c:spPr>
            <c:extLst>
              <c:ext xmlns:c16="http://schemas.microsoft.com/office/drawing/2014/chart" uri="{C3380CC4-5D6E-409C-BE32-E72D297353CC}">
                <c16:uniqueId val="{00000008-6953-42F3-AC7A-13B98927C701}"/>
              </c:ext>
            </c:extLst>
          </c:dPt>
          <c:dPt>
            <c:idx val="1"/>
            <c:bubble3D val="0"/>
            <c:spPr>
              <a:solidFill>
                <a:srgbClr val="AED888"/>
              </a:solidFill>
              <a:ln w="9525">
                <a:solidFill>
                  <a:schemeClr val="bg1"/>
                </a:solidFill>
              </a:ln>
              <a:effectLst/>
            </c:spPr>
            <c:extLst>
              <c:ext xmlns:c16="http://schemas.microsoft.com/office/drawing/2014/chart" uri="{C3380CC4-5D6E-409C-BE32-E72D297353CC}">
                <c16:uniqueId val="{0000000A-6953-42F3-AC7A-13B98927C701}"/>
              </c:ext>
            </c:extLst>
          </c:dPt>
          <c:dPt>
            <c:idx val="2"/>
            <c:bubble3D val="0"/>
            <c:spPr>
              <a:solidFill>
                <a:schemeClr val="bg1">
                  <a:lumMod val="65000"/>
                </a:schemeClr>
              </a:solidFill>
              <a:ln w="9525">
                <a:solidFill>
                  <a:schemeClr val="bg1"/>
                </a:solidFill>
              </a:ln>
              <a:effectLst/>
            </c:spPr>
            <c:extLst>
              <c:ext xmlns:c16="http://schemas.microsoft.com/office/drawing/2014/chart" uri="{C3380CC4-5D6E-409C-BE32-E72D297353CC}">
                <c16:uniqueId val="{0000000C-6953-42F3-AC7A-13B98927C701}"/>
              </c:ext>
            </c:extLst>
          </c:dPt>
          <c:dLbls>
            <c:spPr>
              <a:noFill/>
              <a:ln>
                <a:noFill/>
              </a:ln>
              <a:effectLst/>
            </c:spPr>
            <c:txPr>
              <a:bodyPr rot="0" spcFirstLastPara="1" vertOverflow="ellipsis" vert="horz" wrap="square" lIns="38100" tIns="19050" rIns="38100" bIns="19050" anchor="ctr" anchorCtr="0">
                <a:spAutoFit/>
              </a:bodyPr>
              <a:lstStyle/>
              <a:p>
                <a:pPr algn="ctr">
                  <a:defRPr lang="en-US"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WhoComplainsMHCC!$C$9:$E$9</c:f>
              <c:numCache>
                <c:formatCode>General</c:formatCode>
                <c:ptCount val="3"/>
                <c:pt idx="0">
                  <c:v>21</c:v>
                </c:pt>
                <c:pt idx="1">
                  <c:v>8</c:v>
                </c:pt>
                <c:pt idx="2">
                  <c:v>2</c:v>
                </c:pt>
              </c:numCache>
            </c:numRef>
          </c:val>
          <c:extLst>
            <c:ext xmlns:c16="http://schemas.microsoft.com/office/drawing/2014/chart" uri="{C3380CC4-5D6E-409C-BE32-E72D297353CC}">
              <c16:uniqueId val="{0000000D-6953-42F3-AC7A-13B98927C701}"/>
            </c:ext>
          </c:extLst>
        </c:ser>
        <c:dLbls>
          <c:showLegendKey val="0"/>
          <c:showVal val="0"/>
          <c:showCatName val="0"/>
          <c:showSerName val="0"/>
          <c:showPercent val="0"/>
          <c:showBubbleSize val="0"/>
          <c:showLeaderLines val="1"/>
        </c:dLbls>
        <c:firstSliceAng val="0"/>
        <c:holeSize val="49"/>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(2)'!$B$3</c:f>
              <c:strCache>
                <c:ptCount val="1"/>
                <c:pt idx="0">
                  <c:v>Service</c:v>
                </c:pt>
              </c:strCache>
            </c:strRef>
          </c:tx>
          <c:spPr>
            <a:solidFill>
              <a:srgbClr val="4FC6D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(2)'!$B$4:$B$12</c:f>
              <c:numCache>
                <c:formatCode>0%</c:formatCode>
                <c:ptCount val="9"/>
                <c:pt idx="0">
                  <c:v>0.81</c:v>
                </c:pt>
                <c:pt idx="1">
                  <c:v>0.4</c:v>
                </c:pt>
                <c:pt idx="2">
                  <c:v>0.27</c:v>
                </c:pt>
                <c:pt idx="3">
                  <c:v>0.31</c:v>
                </c:pt>
                <c:pt idx="4">
                  <c:v>0.13</c:v>
                </c:pt>
                <c:pt idx="5">
                  <c:v>0.08</c:v>
                </c:pt>
                <c:pt idx="6">
                  <c:v>0.12</c:v>
                </c:pt>
                <c:pt idx="7">
                  <c:v>0.11</c:v>
                </c:pt>
                <c:pt idx="8">
                  <c:v>7.0000000000000007E-2</c:v>
                </c:pt>
              </c:numCache>
            </c:numRef>
          </c:val>
          <c:extLst>
            <c:ext xmlns:c16="http://schemas.microsoft.com/office/drawing/2014/chart" uri="{C3380CC4-5D6E-409C-BE32-E72D297353CC}">
              <c16:uniqueId val="{00000000-EFC7-420D-B602-B516F7B6ECFA}"/>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scaling>
        <c:delete val="0"/>
        <c:axPos val="t"/>
        <c:numFmt formatCode="0%" sourceLinked="1"/>
        <c:majorTickMark val="in"/>
        <c:minorTickMark val="none"/>
        <c:tickLblPos val="nextTo"/>
        <c:spPr>
          <a:noFill/>
          <a:ln w="19050">
            <a:solidFill>
              <a:schemeClr val="accent1"/>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(2)'!$C$3</c:f>
              <c:strCache>
                <c:ptCount val="1"/>
                <c:pt idx="0">
                  <c:v>Sector</c:v>
                </c:pt>
              </c:strCache>
            </c:strRef>
          </c:tx>
          <c:spPr>
            <a:solidFill>
              <a:srgbClr val="176E80"/>
            </a:solidFill>
            <a:ln>
              <a:noFill/>
            </a:ln>
            <a:effectLst/>
          </c:spPr>
          <c:invertIfNegative val="0"/>
          <c:val>
            <c:numRef>
              <c:f>'Lvl3MHCC (2)'!$C$4:$C$12</c:f>
              <c:numCache>
                <c:formatCode>0%</c:formatCode>
                <c:ptCount val="9"/>
                <c:pt idx="0">
                  <c:v>0.75</c:v>
                </c:pt>
                <c:pt idx="1">
                  <c:v>0.37</c:v>
                </c:pt>
                <c:pt idx="2">
                  <c:v>0.3</c:v>
                </c:pt>
                <c:pt idx="3">
                  <c:v>0.28999999999999998</c:v>
                </c:pt>
                <c:pt idx="4">
                  <c:v>0.15</c:v>
                </c:pt>
                <c:pt idx="5">
                  <c:v>0.12</c:v>
                </c:pt>
                <c:pt idx="6">
                  <c:v>0.12</c:v>
                </c:pt>
                <c:pt idx="7">
                  <c:v>0.1</c:v>
                </c:pt>
                <c:pt idx="8">
                  <c:v>0.1</c:v>
                </c:pt>
              </c:numCache>
            </c:numRef>
          </c:val>
          <c:extLst>
            <c:ext xmlns:c16="http://schemas.microsoft.com/office/drawing/2014/chart" uri="{C3380CC4-5D6E-409C-BE32-E72D297353CC}">
              <c16:uniqueId val="{00000000-6C8C-4C7E-AF84-748A66982324}"/>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(2)'!$F$3</c:f>
              <c:strCache>
                <c:ptCount val="1"/>
                <c:pt idx="0">
                  <c:v>Service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lumMod val="50000"/>
                      </a:schemeClr>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(2)'!$F$4:$F$12</c:f>
              <c:numCache>
                <c:formatCode>0%</c:formatCode>
                <c:ptCount val="9"/>
                <c:pt idx="0">
                  <c:v>0.61</c:v>
                </c:pt>
                <c:pt idx="1">
                  <c:v>0.23</c:v>
                </c:pt>
                <c:pt idx="2">
                  <c:v>0.39</c:v>
                </c:pt>
                <c:pt idx="3">
                  <c:v>0.03</c:v>
                </c:pt>
                <c:pt idx="4">
                  <c:v>0.13</c:v>
                </c:pt>
                <c:pt idx="5">
                  <c:v>0.03</c:v>
                </c:pt>
                <c:pt idx="6">
                  <c:v>0.16</c:v>
                </c:pt>
                <c:pt idx="7">
                  <c:v>0.03</c:v>
                </c:pt>
                <c:pt idx="8">
                  <c:v>4.4999999999999997E-3</c:v>
                </c:pt>
              </c:numCache>
            </c:numRef>
          </c:val>
          <c:extLst>
            <c:ext xmlns:c16="http://schemas.microsoft.com/office/drawing/2014/chart" uri="{C3380CC4-5D6E-409C-BE32-E72D297353CC}">
              <c16:uniqueId val="{00000000-307E-4009-AEBB-F57AB3532498}"/>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scaling>
        <c:delete val="0"/>
        <c:axPos val="t"/>
        <c:numFmt formatCode="0%" sourceLinked="1"/>
        <c:majorTickMark val="in"/>
        <c:minorTickMark val="none"/>
        <c:tickLblPos val="nextTo"/>
        <c:spPr>
          <a:noFill/>
          <a:ln w="19050">
            <a:solidFill>
              <a:schemeClr val="accent2"/>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888407141218E-2"/>
          <c:y val="3.2093408229349342E-2"/>
          <c:w val="0.74641894915253126"/>
          <c:h val="0.93581327498176514"/>
        </c:manualLayout>
      </c:layout>
      <c:barChart>
        <c:barDir val="bar"/>
        <c:grouping val="clustered"/>
        <c:varyColors val="0"/>
        <c:ser>
          <c:idx val="0"/>
          <c:order val="0"/>
          <c:tx>
            <c:strRef>
              <c:f>'Lvl3MHCC (2)'!$G$3</c:f>
              <c:strCache>
                <c:ptCount val="1"/>
                <c:pt idx="0">
                  <c:v>Sector</c:v>
                </c:pt>
              </c:strCache>
            </c:strRef>
          </c:tx>
          <c:spPr>
            <a:solidFill>
              <a:schemeClr val="accent4">
                <a:lumMod val="50000"/>
              </a:schemeClr>
            </a:solidFill>
            <a:ln>
              <a:noFill/>
            </a:ln>
            <a:effectLst/>
          </c:spPr>
          <c:invertIfNegative val="0"/>
          <c:val>
            <c:numRef>
              <c:f>'Lvl3MHCC (2)'!$G$4:$G$12</c:f>
              <c:numCache>
                <c:formatCode>0%</c:formatCode>
                <c:ptCount val="9"/>
                <c:pt idx="0">
                  <c:v>0.48</c:v>
                </c:pt>
                <c:pt idx="1">
                  <c:v>0.23</c:v>
                </c:pt>
                <c:pt idx="2">
                  <c:v>0.26</c:v>
                </c:pt>
                <c:pt idx="3">
                  <c:v>0.08</c:v>
                </c:pt>
                <c:pt idx="4">
                  <c:v>0.06</c:v>
                </c:pt>
                <c:pt idx="5">
                  <c:v>0.09</c:v>
                </c:pt>
                <c:pt idx="6">
                  <c:v>0.21</c:v>
                </c:pt>
                <c:pt idx="7">
                  <c:v>0.03</c:v>
                </c:pt>
                <c:pt idx="8">
                  <c:v>0.01</c:v>
                </c:pt>
              </c:numCache>
            </c:numRef>
          </c:val>
          <c:extLst>
            <c:ext xmlns:c16="http://schemas.microsoft.com/office/drawing/2014/chart" uri="{C3380CC4-5D6E-409C-BE32-E72D297353CC}">
              <c16:uniqueId val="{00000000-E322-43E3-8D2D-3D7CB983FC00}"/>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Lvl1CvCMHCC!$B$2</c:f>
              <c:strCache>
                <c:ptCount val="1"/>
                <c:pt idx="0">
                  <c:v>7.3</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Lvl1CvCMHCC!$B$4:$B$8</c:f>
              <c:numCache>
                <c:formatCode>0%</c:formatCode>
                <c:ptCount val="5"/>
                <c:pt idx="0">
                  <c:v>0.12</c:v>
                </c:pt>
                <c:pt idx="1">
                  <c:v>0.27</c:v>
                </c:pt>
                <c:pt idx="2">
                  <c:v>0.57999999999999996</c:v>
                </c:pt>
                <c:pt idx="3">
                  <c:v>0.24</c:v>
                </c:pt>
                <c:pt idx="4">
                  <c:v>0.88</c:v>
                </c:pt>
              </c:numCache>
            </c:numRef>
          </c:val>
          <c:extLst>
            <c:ext xmlns:c16="http://schemas.microsoft.com/office/drawing/2014/chart" uri="{C3380CC4-5D6E-409C-BE32-E72D297353CC}">
              <c16:uniqueId val="{00000000-B41B-4876-9EF7-73AD59016C18}"/>
            </c:ext>
          </c:extLst>
        </c:ser>
        <c:ser>
          <c:idx val="1"/>
          <c:order val="1"/>
          <c:tx>
            <c:strRef>
              <c:f>Lvl1CvCMHCC!$C$2</c:f>
              <c:strCache>
                <c:ptCount val="1"/>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Lvl1CvCMHCC!$C$4:$C$8</c:f>
              <c:numCache>
                <c:formatCode>0%</c:formatCode>
                <c:ptCount val="5"/>
                <c:pt idx="0">
                  <c:v>0.14000000000000001</c:v>
                </c:pt>
                <c:pt idx="1">
                  <c:v>0.27</c:v>
                </c:pt>
                <c:pt idx="2">
                  <c:v>0.31</c:v>
                </c:pt>
                <c:pt idx="3">
                  <c:v>0.34</c:v>
                </c:pt>
                <c:pt idx="4">
                  <c:v>0.77</c:v>
                </c:pt>
              </c:numCache>
            </c:numRef>
          </c:val>
          <c:extLst>
            <c:ext xmlns:c16="http://schemas.microsoft.com/office/drawing/2014/chart" uri="{C3380CC4-5D6E-409C-BE32-E72D297353CC}">
              <c16:uniqueId val="{00000001-B41B-4876-9EF7-73AD59016C18}"/>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r"/>
        <c:numFmt formatCode="General" sourceLinked="1"/>
        <c:majorTickMark val="out"/>
        <c:minorTickMark val="none"/>
        <c:tickLblPos val="nextTo"/>
        <c:crossAx val="1053673856"/>
        <c:crosses val="autoZero"/>
        <c:auto val="1"/>
        <c:lblAlgn val="ctr"/>
        <c:lblOffset val="100"/>
        <c:noMultiLvlLbl val="0"/>
      </c:catAx>
      <c:valAx>
        <c:axId val="1053673856"/>
        <c:scaling>
          <c:orientation val="maxMin"/>
          <c:max val="1"/>
        </c:scaling>
        <c:delete val="0"/>
        <c:axPos val="b"/>
        <c:numFmt formatCode="0%" sourceLinked="1"/>
        <c:majorTickMark val="in"/>
        <c:minorTickMark val="none"/>
        <c:tickLblPos val="nextTo"/>
        <c:spPr>
          <a:noFill/>
          <a:ln w="19050">
            <a:solidFill>
              <a:srgbClr val="4FC6DF">
                <a:lumMod val="75000"/>
              </a:srgbClr>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8487436985296742E-2"/>
          <c:y val="1.9861695352089603E-2"/>
          <c:w val="0.92595929616281536"/>
          <c:h val="0.91107727411524553"/>
        </c:manualLayout>
      </c:layout>
      <c:barChart>
        <c:barDir val="bar"/>
        <c:grouping val="clustered"/>
        <c:varyColors val="0"/>
        <c:ser>
          <c:idx val="0"/>
          <c:order val="0"/>
          <c:tx>
            <c:strRef>
              <c:f>Lvl1CvCMHCC!$F$2</c:f>
              <c:strCache>
                <c:ptCount val="1"/>
                <c:pt idx="0">
                  <c:v>7.4</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Lvl1CvCMHCC!$F$4:$F$8</c:f>
              <c:numCache>
                <c:formatCode>0%</c:formatCode>
                <c:ptCount val="5"/>
                <c:pt idx="0">
                  <c:v>0.25</c:v>
                </c:pt>
                <c:pt idx="1">
                  <c:v>0.25</c:v>
                </c:pt>
                <c:pt idx="2">
                  <c:v>0.5</c:v>
                </c:pt>
                <c:pt idx="3">
                  <c:v>4.4999999999999997E-3</c:v>
                </c:pt>
                <c:pt idx="4">
                  <c:v>0.5</c:v>
                </c:pt>
              </c:numCache>
            </c:numRef>
          </c:val>
          <c:extLst>
            <c:ext xmlns:c16="http://schemas.microsoft.com/office/drawing/2014/chart" uri="{C3380CC4-5D6E-409C-BE32-E72D297353CC}">
              <c16:uniqueId val="{00000000-F424-47C9-8E5F-15E18C29832A}"/>
            </c:ext>
          </c:extLst>
        </c:ser>
        <c:ser>
          <c:idx val="1"/>
          <c:order val="1"/>
          <c:tx>
            <c:strRef>
              <c:f>Lvl1CvCMHCC!$G$2</c:f>
              <c:strCache>
                <c:ptCount val="1"/>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Lvl1CvCMHCC!$G$4:$G$8</c:f>
              <c:numCache>
                <c:formatCode>0%</c:formatCode>
                <c:ptCount val="5"/>
                <c:pt idx="0">
                  <c:v>0.05</c:v>
                </c:pt>
                <c:pt idx="1">
                  <c:v>0.43</c:v>
                </c:pt>
                <c:pt idx="2">
                  <c:v>0.14000000000000001</c:v>
                </c:pt>
                <c:pt idx="3">
                  <c:v>0.05</c:v>
                </c:pt>
                <c:pt idx="4">
                  <c:v>0.67</c:v>
                </c:pt>
              </c:numCache>
            </c:numRef>
          </c:val>
          <c:extLst>
            <c:ext xmlns:c16="http://schemas.microsoft.com/office/drawing/2014/chart" uri="{C3380CC4-5D6E-409C-BE32-E72D297353CC}">
              <c16:uniqueId val="{00000001-F424-47C9-8E5F-15E18C29832A}"/>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l"/>
        <c:numFmt formatCode="General" sourceLinked="1"/>
        <c:majorTickMark val="out"/>
        <c:minorTickMark val="none"/>
        <c:tickLblPos val="nextTo"/>
        <c:crossAx val="1053673856"/>
        <c:crosses val="autoZero"/>
        <c:auto val="1"/>
        <c:lblAlgn val="ctr"/>
        <c:lblOffset val="100"/>
        <c:noMultiLvlLbl val="0"/>
      </c:catAx>
      <c:valAx>
        <c:axId val="1053673856"/>
        <c:scaling>
          <c:orientation val="minMax"/>
          <c:max val="1"/>
        </c:scaling>
        <c:delete val="0"/>
        <c:axPos val="b"/>
        <c:numFmt formatCode="0%" sourceLinked="1"/>
        <c:majorTickMark val="in"/>
        <c:minorTickMark val="none"/>
        <c:tickLblPos val="nextTo"/>
        <c:spPr>
          <a:noFill/>
          <a:ln w="19050">
            <a:solidFill>
              <a:srgbClr val="9DCE6E"/>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63173FF-FC10-4B53-80E4-747D037A7AA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DA8B279D-607F-42C3-B075-A466FE95948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A0B7019-BEF4-4C97-87CC-ACDD3816E5E2}" type="datetimeFigureOut">
              <a:rPr lang="en-AU" smtClean="0"/>
              <a:t>11/04/2022</a:t>
            </a:fld>
            <a:endParaRPr lang="en-AU"/>
          </a:p>
        </p:txBody>
      </p:sp>
      <p:sp>
        <p:nvSpPr>
          <p:cNvPr id="4" name="Footer Placeholder 3">
            <a:extLst>
              <a:ext uri="{FF2B5EF4-FFF2-40B4-BE49-F238E27FC236}">
                <a16:creationId xmlns:a16="http://schemas.microsoft.com/office/drawing/2014/main" id="{AA6B3E36-EAF2-43FD-9999-3EA7018E2D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3F5C0A96-7328-4929-A13E-1859E99213F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5ADD3B-1A6F-43D1-A5A1-F992DF7DDC96}" type="slidenum">
              <a:rPr lang="en-AU" smtClean="0"/>
              <a:t>‹#›</a:t>
            </a:fld>
            <a:endParaRPr lang="en-AU"/>
          </a:p>
        </p:txBody>
      </p:sp>
    </p:spTree>
    <p:extLst>
      <p:ext uri="{BB962C8B-B14F-4D97-AF65-F5344CB8AC3E}">
        <p14:creationId xmlns:p14="http://schemas.microsoft.com/office/powerpoint/2010/main" val="2941718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0D4AAE-5297-4A81-A8F9-88DFF1809BC1}" type="datetimeFigureOut">
              <a:rPr lang="en-AU" smtClean="0"/>
              <a:t>11/04/2022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1C1321-4D7E-49FB-962A-4BB72EEE78EB}" type="slidenum">
              <a:rPr lang="en-AU" smtClean="0"/>
              <a:t>‹#›</a:t>
            </a:fld>
            <a:endParaRPr lang="en-AU"/>
          </a:p>
        </p:txBody>
      </p:sp>
    </p:spTree>
    <p:extLst>
      <p:ext uri="{BB962C8B-B14F-4D97-AF65-F5344CB8AC3E}">
        <p14:creationId xmlns:p14="http://schemas.microsoft.com/office/powerpoint/2010/main" val="2035577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9</a:t>
            </a:fld>
            <a:endParaRPr lang="en-AU"/>
          </a:p>
        </p:txBody>
      </p:sp>
    </p:spTree>
    <p:extLst>
      <p:ext uri="{BB962C8B-B14F-4D97-AF65-F5344CB8AC3E}">
        <p14:creationId xmlns:p14="http://schemas.microsoft.com/office/powerpoint/2010/main" val="365621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11</a:t>
            </a:fld>
            <a:endParaRPr lang="en-AU"/>
          </a:p>
        </p:txBody>
      </p:sp>
    </p:spTree>
    <p:extLst>
      <p:ext uri="{BB962C8B-B14F-4D97-AF65-F5344CB8AC3E}">
        <p14:creationId xmlns:p14="http://schemas.microsoft.com/office/powerpoint/2010/main" val="3328621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85A2A-37F7-44E1-903C-6A1FD004AC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8406166-8A31-4369-A10F-F8D2F0792B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DAF18673-2AB8-4355-BF96-FEF338809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B35CF2BE-FDF0-485D-87A8-35DB0C2497D2}"/>
              </a:ext>
            </a:extLst>
          </p:cNvPr>
          <p:cNvSpPr>
            <a:spLocks noGrp="1"/>
          </p:cNvSpPr>
          <p:nvPr>
            <p:ph type="ftr" sz="quarter" idx="11"/>
          </p:nvPr>
        </p:nvSpPr>
        <p:spPr/>
        <p:txBody>
          <a:bodyPr/>
          <a:lstStyle/>
          <a:p>
            <a:endParaRPr lang="en-AU" dirty="0"/>
          </a:p>
        </p:txBody>
      </p:sp>
      <p:pic>
        <p:nvPicPr>
          <p:cNvPr id="7" name="Picture 6" descr="MHCC_PPT_Presentation_Logo_Cover_01.png">
            <a:extLst>
              <a:ext uri="{FF2B5EF4-FFF2-40B4-BE49-F238E27FC236}">
                <a16:creationId xmlns:a16="http://schemas.microsoft.com/office/drawing/2014/main" id="{652C8FC3-0692-47EC-850E-078BC3AA7B94}"/>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9" name="Slide Number Placeholder 5">
            <a:extLst>
              <a:ext uri="{FF2B5EF4-FFF2-40B4-BE49-F238E27FC236}">
                <a16:creationId xmlns:a16="http://schemas.microsoft.com/office/drawing/2014/main" id="{368C5CFB-6E60-4483-B205-868856BE3638}"/>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0" name="Slide Number Placeholder 5">
            <a:extLst>
              <a:ext uri="{FF2B5EF4-FFF2-40B4-BE49-F238E27FC236}">
                <a16:creationId xmlns:a16="http://schemas.microsoft.com/office/drawing/2014/main" id="{19BB20AB-3F7E-4A21-A56F-F4233C1EAA51}"/>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64956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8F5BE-8355-4269-B601-A9B639BB4B3B}"/>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39E0C10-A63F-4067-B240-A870591181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576E1F8-55CE-4E26-A3FE-6E0677C34221}"/>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10EC433E-C7AD-4B30-8A73-2817A6ACF12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F64D6BE-44E4-4FE6-9183-E888A2B7D75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939459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E7D648-84B6-4E51-8116-33F8C4FD5A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D4E88B7-3E2C-4AB3-B955-97CE0366BC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032D268-4829-4E2C-BC93-A59B01EFC3D6}"/>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23E9FF68-DB39-4418-B439-5EA6B3B636F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93E0295-FFAE-4B16-82D6-105FFE833A9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4038319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CA92F-5757-4E96-A1C6-764B6C99A07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F1DDE03-1C30-49D1-8CE0-3F9120FBA0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7" name="Picture 6" descr="MHCC_PPT_Presentation_Logo_Cover_01.png">
            <a:extLst>
              <a:ext uri="{FF2B5EF4-FFF2-40B4-BE49-F238E27FC236}">
                <a16:creationId xmlns:a16="http://schemas.microsoft.com/office/drawing/2014/main" id="{4E05FB40-392E-4281-894E-C971151462A1}"/>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14" name="Slide Number Placeholder 5">
            <a:extLst>
              <a:ext uri="{FF2B5EF4-FFF2-40B4-BE49-F238E27FC236}">
                <a16:creationId xmlns:a16="http://schemas.microsoft.com/office/drawing/2014/main" id="{21089A2E-4658-4EE2-A3A8-947B130A552B}"/>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5" name="Slide Number Placeholder 5">
            <a:extLst>
              <a:ext uri="{FF2B5EF4-FFF2-40B4-BE49-F238E27FC236}">
                <a16:creationId xmlns:a16="http://schemas.microsoft.com/office/drawing/2014/main" id="{F6449857-55C9-4A48-A730-591508A9BF88}"/>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1350818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84195-9415-4D2F-BA9A-4325211BF5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A794818F-496A-461F-BFE8-CB5CCEE28C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F67C75-F915-47C5-9566-B90AEB88E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048AEF5F-1678-4EDE-B6CE-CFF59402D90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36396CB-F587-4262-A6A3-4CBBBEA9FC8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1440450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A4294-2060-44EC-9D41-335E7864456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95B0B3B-67EE-435F-8009-4ED0088224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E77DAA27-D29E-4BBA-8243-23E77A710E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2315E60B-9BD2-4918-B303-1E3BD4376C3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47D17ACA-0CD2-4489-A312-A2D1ED5FACA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E06F4A5-E677-4AB4-AB1B-A0C160B1FE0F}"/>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986401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15E6-A180-4590-B47B-2E19D7781D6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52CE32D-C691-4DA1-90DD-B8B391C20D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933300-EA76-46E5-9C4E-88D435F495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3D817F60-8688-414C-9058-8D3C9C5172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DC91B5-A4CF-4642-9582-14D1AF55AD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DD563549-57B6-4DB4-B6C7-68226483EE1B}"/>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8" name="Footer Placeholder 7">
            <a:extLst>
              <a:ext uri="{FF2B5EF4-FFF2-40B4-BE49-F238E27FC236}">
                <a16:creationId xmlns:a16="http://schemas.microsoft.com/office/drawing/2014/main" id="{C7007A82-B530-47C6-8851-CAC0A9D99C4B}"/>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896E2A14-0CB8-49BE-B585-CA31AA8BF24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372778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9A68-3056-4FE3-88CB-B030724293E8}"/>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89D2096-3037-4154-84B5-41EC2129ABF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4" name="Footer Placeholder 3">
            <a:extLst>
              <a:ext uri="{FF2B5EF4-FFF2-40B4-BE49-F238E27FC236}">
                <a16:creationId xmlns:a16="http://schemas.microsoft.com/office/drawing/2014/main" id="{A9AFC009-3486-4089-B344-2AA5923B3000}"/>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9B95C59-54A3-4926-A80A-420FD9EBC161}"/>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33417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42FBA8-F728-4C3F-94CD-3F64FE07159E}"/>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3" name="Footer Placeholder 2">
            <a:extLst>
              <a:ext uri="{FF2B5EF4-FFF2-40B4-BE49-F238E27FC236}">
                <a16:creationId xmlns:a16="http://schemas.microsoft.com/office/drawing/2014/main" id="{95553BD4-85E9-4350-9AB7-84BB8C1C5BF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42092DE3-C43B-4ED5-A496-B650D0740801}"/>
              </a:ext>
            </a:extLst>
          </p:cNvPr>
          <p:cNvSpPr>
            <a:spLocks noGrp="1"/>
          </p:cNvSpPr>
          <p:nvPr>
            <p:ph type="sldNum" sz="quarter" idx="12"/>
          </p:nvPr>
        </p:nvSpPr>
        <p:spPr/>
        <p:txBody>
          <a:bodyPr/>
          <a:lstStyle/>
          <a:p>
            <a:fld id="{567ECF52-77E2-4735-9083-B4C02BC94F59}" type="slidenum">
              <a:rPr lang="en-AU" smtClean="0"/>
              <a:t>‹#›</a:t>
            </a:fld>
            <a:endParaRPr lang="en-AU"/>
          </a:p>
        </p:txBody>
      </p:sp>
      <p:pic>
        <p:nvPicPr>
          <p:cNvPr id="5" name="Picture 4" descr="MHCC_PPT_Presentation_Logo_Cover_01.png">
            <a:extLst>
              <a:ext uri="{FF2B5EF4-FFF2-40B4-BE49-F238E27FC236}">
                <a16:creationId xmlns:a16="http://schemas.microsoft.com/office/drawing/2014/main" id="{B575B52B-BAD4-46CE-B21B-8F31861632A9}"/>
              </a:ext>
            </a:extLst>
          </p:cNvPr>
          <p:cNvPicPr>
            <a:picLocks noChangeAspect="1"/>
          </p:cNvPicPr>
          <p:nvPr userDrawn="1"/>
        </p:nvPicPr>
        <p:blipFill rotWithShape="1">
          <a:blip r:embed="rId2">
            <a:biLevel thresh="25000"/>
          </a:blip>
          <a:srcRect t="-5223" r="-740" b="-6"/>
          <a:stretch/>
        </p:blipFill>
        <p:spPr>
          <a:xfrm>
            <a:off x="11527963" y="6351657"/>
            <a:ext cx="530399" cy="340731"/>
          </a:xfrm>
          <a:prstGeom prst="rect">
            <a:avLst/>
          </a:prstGeom>
        </p:spPr>
      </p:pic>
    </p:spTree>
    <p:extLst>
      <p:ext uri="{BB962C8B-B14F-4D97-AF65-F5344CB8AC3E}">
        <p14:creationId xmlns:p14="http://schemas.microsoft.com/office/powerpoint/2010/main" val="2438452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9FDF6-7EE5-4D86-9F6B-E6CD2D713F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043F890A-8A4F-464A-AD63-55A1D3C278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2B32871-2C13-49C3-BA8E-6C2C5C19DC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EF0BBE-6240-4537-A72C-12B3F0BFFF4F}"/>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8CEE725C-2EF0-4A50-AEDC-8D8777735DE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06D305F-5CE8-478D-B2A2-DB880172D0A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122656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08310-F4B2-45E0-B592-F23DD63F66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DC727A99-FCE8-4D36-8E5B-13AC61017D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4F7ED59B-5D0F-45C1-A8E6-B1B0FE3AE8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CBA520-3104-411A-9C39-798BA3D19AA2}"/>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AD46E670-5136-4EAE-9F35-A0FF1A4CBC6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677FD2F-F9B2-44D0-9E7D-0F0F0013398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551621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A268FB-CD04-403D-A4E8-4A2E7914FB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B1287B2-606E-4A5F-9334-5B3BA539A5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D3A5686-D978-45A6-A271-AA97B2B7A9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32BE552C-5B33-4601-8C18-4ADC870327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3A68DCCF-763D-4082-BABA-580AFEF7F7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7ECF52-77E2-4735-9083-B4C02BC94F59}" type="slidenum">
              <a:rPr lang="en-AU" smtClean="0"/>
              <a:t>‹#›</a:t>
            </a:fld>
            <a:endParaRPr lang="en-AU"/>
          </a:p>
        </p:txBody>
      </p:sp>
      <p:sp>
        <p:nvSpPr>
          <p:cNvPr id="7" name="MSIPCMContentMarking" descr="{&quot;HashCode&quot;:904758361,&quot;Placement&quot;:&quot;Footer&quot;,&quot;Top&quot;:517.4484,&quot;Left&quot;:443.117157,&quot;SlideWidth&quot;:960,&quot;SlideHeight&quot;:540}">
            <a:extLst>
              <a:ext uri="{FF2B5EF4-FFF2-40B4-BE49-F238E27FC236}">
                <a16:creationId xmlns:a16="http://schemas.microsoft.com/office/drawing/2014/main" id="{CBC92D52-B398-48EA-868E-EEA0D5051776}"/>
              </a:ext>
            </a:extLst>
          </p:cNvPr>
          <p:cNvSpPr txBox="1"/>
          <p:nvPr userDrawn="1"/>
        </p:nvSpPr>
        <p:spPr>
          <a:xfrm>
            <a:off x="5627588" y="6571595"/>
            <a:ext cx="936825" cy="286405"/>
          </a:xfrm>
          <a:prstGeom prst="rect">
            <a:avLst/>
          </a:prstGeom>
          <a:noFill/>
        </p:spPr>
        <p:txBody>
          <a:bodyPr vert="horz" wrap="square" lIns="0" tIns="0" rIns="0" bIns="0" rtlCol="0" anchor="ctr" anchorCtr="1">
            <a:spAutoFit/>
          </a:bodyPr>
          <a:lstStyle/>
          <a:p>
            <a:pPr algn="ctr">
              <a:spcBef>
                <a:spcPts val="0"/>
              </a:spcBef>
              <a:spcAft>
                <a:spcPts val="0"/>
              </a:spcAft>
            </a:pPr>
            <a:r>
              <a:rPr lang="en-AU" sz="1000">
                <a:solidFill>
                  <a:srgbClr val="000000"/>
                </a:solidFill>
                <a:latin typeface="Arial Black" panose="020B0A04020102020204" pitchFamily="34" charset="0"/>
              </a:rPr>
              <a:t>OFFICIAL</a:t>
            </a:r>
          </a:p>
        </p:txBody>
      </p:sp>
    </p:spTree>
    <p:extLst>
      <p:ext uri="{BB962C8B-B14F-4D97-AF65-F5344CB8AC3E}">
        <p14:creationId xmlns:p14="http://schemas.microsoft.com/office/powerpoint/2010/main" val="1689450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8" Type="http://schemas.openxmlformats.org/officeDocument/2006/relationships/image" Target="../media/image21.svg"/><Relationship Id="rId13" Type="http://schemas.openxmlformats.org/officeDocument/2006/relationships/image" Target="../media/image24.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chart" Target="../charts/chart9.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9.svg"/><Relationship Id="rId11" Type="http://schemas.openxmlformats.org/officeDocument/2006/relationships/chart" Target="../charts/chart8.xml"/><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 Id="rId14" Type="http://schemas.openxmlformats.org/officeDocument/2006/relationships/image" Target="../media/image25.svg"/></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5" Type="http://schemas.openxmlformats.org/officeDocument/2006/relationships/chart" Target="../charts/chart13.xml"/><Relationship Id="rId4" Type="http://schemas.openxmlformats.org/officeDocument/2006/relationships/chart" Target="../charts/char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9.svg"/><Relationship Id="rId7" Type="http://schemas.openxmlformats.org/officeDocument/2006/relationships/image" Target="../media/image33.svg"/><Relationship Id="rId2" Type="http://schemas.openxmlformats.org/officeDocument/2006/relationships/image" Target="../media/image28.png"/><Relationship Id="rId1" Type="http://schemas.openxmlformats.org/officeDocument/2006/relationships/slideLayout" Target="../slideLayouts/slideLayout1.xml"/><Relationship Id="rId6" Type="http://schemas.openxmlformats.org/officeDocument/2006/relationships/image" Target="../media/image32.png"/><Relationship Id="rId5" Type="http://schemas.openxmlformats.org/officeDocument/2006/relationships/image" Target="../media/image31.svg"/><Relationship Id="rId4" Type="http://schemas.openxmlformats.org/officeDocument/2006/relationships/image" Target="../media/image3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5DAB5BD-48D5-4B21-9CF4-9675C532C9C6}"/>
              </a:ext>
            </a:extLst>
          </p:cNvPr>
          <p:cNvSpPr/>
          <p:nvPr/>
        </p:nvSpPr>
        <p:spPr>
          <a:xfrm>
            <a:off x="0" y="0"/>
            <a:ext cx="12192000" cy="3465513"/>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Rectangle 3">
            <a:extLst>
              <a:ext uri="{FF2B5EF4-FFF2-40B4-BE49-F238E27FC236}">
                <a16:creationId xmlns:a16="http://schemas.microsoft.com/office/drawing/2014/main" id="{2399216E-47EF-40CC-9A86-D86A49DFB84C}"/>
              </a:ext>
            </a:extLst>
          </p:cNvPr>
          <p:cNvSpPr/>
          <p:nvPr/>
        </p:nvSpPr>
        <p:spPr>
          <a:xfrm>
            <a:off x="0" y="3429001"/>
            <a:ext cx="1219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5" name="Picture 4" descr="MHCC_PPT_Presentation_Logo_Cover_01.png">
            <a:extLst>
              <a:ext uri="{FF2B5EF4-FFF2-40B4-BE49-F238E27FC236}">
                <a16:creationId xmlns:a16="http://schemas.microsoft.com/office/drawing/2014/main" id="{920C6FBA-1821-42D2-9690-00369EF63D55}"/>
              </a:ext>
            </a:extLst>
          </p:cNvPr>
          <p:cNvPicPr>
            <a:picLocks noChangeAspect="1"/>
          </p:cNvPicPr>
          <p:nvPr/>
        </p:nvPicPr>
        <p:blipFill rotWithShape="1">
          <a:blip r:embed="rId2"/>
          <a:srcRect t="-5223" r="-740" b="-6"/>
          <a:stretch/>
        </p:blipFill>
        <p:spPr>
          <a:xfrm>
            <a:off x="9427019" y="4930539"/>
            <a:ext cx="2485581" cy="1596750"/>
          </a:xfrm>
          <a:prstGeom prst="rect">
            <a:avLst/>
          </a:prstGeom>
        </p:spPr>
      </p:pic>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789708" y="1385490"/>
            <a:ext cx="7298490" cy="2226769"/>
          </a:xfrm>
        </p:spPr>
        <p:txBody>
          <a:bodyPr anchor="t">
            <a:normAutofit/>
          </a:bodyPr>
          <a:lstStyle/>
          <a:p>
            <a:pPr algn="l"/>
            <a:r>
              <a:rPr lang="en-AU" sz="4400" dirty="0">
                <a:solidFill>
                  <a:schemeClr val="bg1"/>
                </a:solidFill>
                <a:latin typeface="Arial Rounded MT Bold" panose="020F0704030504030204" pitchFamily="34" charset="0"/>
                <a:cs typeface="Arial" panose="020B0604020202020204" pitchFamily="34" charset="0"/>
              </a:rPr>
              <a:t>Summary of service provider complaint report:</a:t>
            </a:r>
            <a:br>
              <a:rPr lang="en-AU" sz="4800" dirty="0">
                <a:solidFill>
                  <a:schemeClr val="bg1"/>
                </a:solidFill>
                <a:latin typeface="Arial Rounded MT Bold" panose="020F0704030504030204" pitchFamily="34" charset="0"/>
                <a:cs typeface="Arial" panose="020B0604020202020204" pitchFamily="34" charset="0"/>
              </a:rPr>
            </a:br>
            <a:r>
              <a:rPr lang="en-AU" sz="4800" dirty="0">
                <a:solidFill>
                  <a:schemeClr val="bg1"/>
                </a:solidFill>
                <a:latin typeface="Arial Rounded MT Bold" panose="020F0704030504030204" pitchFamily="34" charset="0"/>
                <a:cs typeface="Arial" panose="020B0604020202020204" pitchFamily="34" charset="0"/>
              </a:rPr>
              <a:t>Northern AMHS</a:t>
            </a:r>
            <a:endParaRPr lang="en-AU" sz="4800" b="1" i="1" dirty="0">
              <a:solidFill>
                <a:schemeClr val="bg1"/>
              </a:solidFill>
              <a:latin typeface="Arial Rounded MT Bold" panose="020F07040305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FC5905F1-825F-4149-93DA-1DF2DDB107D2}"/>
              </a:ext>
            </a:extLst>
          </p:cNvPr>
          <p:cNvSpPr>
            <a:spLocks noGrp="1"/>
          </p:cNvSpPr>
          <p:nvPr>
            <p:ph type="subTitle" idx="1"/>
          </p:nvPr>
        </p:nvSpPr>
        <p:spPr>
          <a:xfrm>
            <a:off x="789708" y="3686933"/>
            <a:ext cx="7298490" cy="2487212"/>
          </a:xfrm>
        </p:spPr>
        <p:txBody>
          <a:bodyPr anchor="t">
            <a:normAutofit/>
          </a:bodyPr>
          <a:lstStyle/>
          <a:p>
            <a:pPr algn="l"/>
            <a:r>
              <a:rPr lang="en-US" sz="2800" dirty="0">
                <a:solidFill>
                  <a:schemeClr val="bg1"/>
                </a:solidFill>
                <a:latin typeface="Arial Rounded MT Bold" panose="020F0704030504030204" pitchFamily="34" charset="0"/>
                <a:cs typeface="Arial" panose="020B0604020202020204" pitchFamily="34" charset="0"/>
              </a:rPr>
              <a:t>2019-20</a:t>
            </a:r>
            <a:endParaRPr lang="en-AU" sz="2800" dirty="0">
              <a:solidFill>
                <a:schemeClr val="bg1"/>
              </a:solidFill>
              <a:latin typeface="Arial Rounded MT Bold" panose="020F0704030504030204" pitchFamily="34" charset="0"/>
            </a:endParaRPr>
          </a:p>
        </p:txBody>
      </p:sp>
    </p:spTree>
    <p:extLst>
      <p:ext uri="{BB962C8B-B14F-4D97-AF65-F5344CB8AC3E}">
        <p14:creationId xmlns:p14="http://schemas.microsoft.com/office/powerpoint/2010/main" val="72825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40ABFD-158D-47F0-88FA-BAB5D67861BD}"/>
              </a:ext>
            </a:extLst>
          </p:cNvPr>
          <p:cNvSpPr/>
          <p:nvPr/>
        </p:nvSpPr>
        <p:spPr>
          <a:xfrm>
            <a:off x="5797530" y="1853221"/>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0" name="Rectangle 369">
            <a:extLst>
              <a:ext uri="{FF2B5EF4-FFF2-40B4-BE49-F238E27FC236}">
                <a16:creationId xmlns:a16="http://schemas.microsoft.com/office/drawing/2014/main" id="{B48EF5F9-675D-44FE-941A-DA6EE89469EC}"/>
              </a:ext>
            </a:extLst>
          </p:cNvPr>
          <p:cNvSpPr/>
          <p:nvPr/>
        </p:nvSpPr>
        <p:spPr>
          <a:xfrm>
            <a:off x="5797530" y="289041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1" name="Rectangle 370">
            <a:extLst>
              <a:ext uri="{FF2B5EF4-FFF2-40B4-BE49-F238E27FC236}">
                <a16:creationId xmlns:a16="http://schemas.microsoft.com/office/drawing/2014/main" id="{0CEDC25A-FA90-43E5-A4C7-59B07F8C5C1E}"/>
              </a:ext>
            </a:extLst>
          </p:cNvPr>
          <p:cNvSpPr/>
          <p:nvPr/>
        </p:nvSpPr>
        <p:spPr>
          <a:xfrm>
            <a:off x="5797530" y="3927615"/>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2" name="Rectangle 371">
            <a:extLst>
              <a:ext uri="{FF2B5EF4-FFF2-40B4-BE49-F238E27FC236}">
                <a16:creationId xmlns:a16="http://schemas.microsoft.com/office/drawing/2014/main" id="{741E72E3-9DE8-4DE5-AF73-69BCDDE5CA0B}"/>
              </a:ext>
            </a:extLst>
          </p:cNvPr>
          <p:cNvSpPr/>
          <p:nvPr/>
        </p:nvSpPr>
        <p:spPr>
          <a:xfrm>
            <a:off x="5797530" y="4964812"/>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3" name="Rectangle 372">
            <a:extLst>
              <a:ext uri="{FF2B5EF4-FFF2-40B4-BE49-F238E27FC236}">
                <a16:creationId xmlns:a16="http://schemas.microsoft.com/office/drawing/2014/main" id="{0FB3405C-F280-4DF0-8031-AEC8B23CDA20}"/>
              </a:ext>
            </a:extLst>
          </p:cNvPr>
          <p:cNvSpPr/>
          <p:nvPr/>
        </p:nvSpPr>
        <p:spPr>
          <a:xfrm>
            <a:off x="5797530" y="600200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5" name="Group 144">
            <a:extLst>
              <a:ext uri="{FF2B5EF4-FFF2-40B4-BE49-F238E27FC236}">
                <a16:creationId xmlns:a16="http://schemas.microsoft.com/office/drawing/2014/main" id="{1FC8DAD8-197F-4DA6-8980-41BC5D8915B9}"/>
              </a:ext>
            </a:extLst>
          </p:cNvPr>
          <p:cNvGrpSpPr/>
          <p:nvPr/>
        </p:nvGrpSpPr>
        <p:grpSpPr>
          <a:xfrm>
            <a:off x="8028914" y="131811"/>
            <a:ext cx="4663282" cy="853786"/>
            <a:chOff x="389864" y="879801"/>
            <a:chExt cx="4663282" cy="853786"/>
          </a:xfrm>
        </p:grpSpPr>
        <p:sp>
          <p:nvSpPr>
            <p:cNvPr id="146" name="Rectangle: Rounded Corners 145">
              <a:extLst>
                <a:ext uri="{FF2B5EF4-FFF2-40B4-BE49-F238E27FC236}">
                  <a16:creationId xmlns:a16="http://schemas.microsoft.com/office/drawing/2014/main" id="{05074206-AF95-44C0-87D6-AE8DC8A7F8E4}"/>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7" name="Group 146">
              <a:extLst>
                <a:ext uri="{FF2B5EF4-FFF2-40B4-BE49-F238E27FC236}">
                  <a16:creationId xmlns:a16="http://schemas.microsoft.com/office/drawing/2014/main" id="{D5AFF6A8-E6B6-4E56-BD83-240D024BD1DD}"/>
                </a:ext>
              </a:extLst>
            </p:cNvPr>
            <p:cNvGrpSpPr/>
            <p:nvPr/>
          </p:nvGrpSpPr>
          <p:grpSpPr>
            <a:xfrm>
              <a:off x="438150" y="990441"/>
              <a:ext cx="2389688" cy="652711"/>
              <a:chOff x="253774" y="5246980"/>
              <a:chExt cx="2389688" cy="652711"/>
            </a:xfrm>
          </p:grpSpPr>
          <p:grpSp>
            <p:nvGrpSpPr>
              <p:cNvPr id="174" name="Group 173">
                <a:extLst>
                  <a:ext uri="{FF2B5EF4-FFF2-40B4-BE49-F238E27FC236}">
                    <a16:creationId xmlns:a16="http://schemas.microsoft.com/office/drawing/2014/main" id="{C292EF91-31BC-4A37-8552-66745DAA98F0}"/>
                  </a:ext>
                </a:extLst>
              </p:cNvPr>
              <p:cNvGrpSpPr/>
              <p:nvPr/>
            </p:nvGrpSpPr>
            <p:grpSpPr>
              <a:xfrm>
                <a:off x="253774" y="5246980"/>
                <a:ext cx="2389688" cy="459374"/>
                <a:chOff x="253774" y="5246980"/>
                <a:chExt cx="2389688" cy="459374"/>
              </a:xfrm>
            </p:grpSpPr>
            <p:sp>
              <p:nvSpPr>
                <p:cNvPr id="204" name="Oval 203">
                  <a:extLst>
                    <a:ext uri="{FF2B5EF4-FFF2-40B4-BE49-F238E27FC236}">
                      <a16:creationId xmlns:a16="http://schemas.microsoft.com/office/drawing/2014/main" id="{56A63408-4ACF-454F-8935-9DB6ED88AC51}"/>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5" name="Rectangle 204">
                  <a:extLst>
                    <a:ext uri="{FF2B5EF4-FFF2-40B4-BE49-F238E27FC236}">
                      <a16:creationId xmlns:a16="http://schemas.microsoft.com/office/drawing/2014/main" id="{52316AB0-600E-42AD-AEAC-9C65662CD344}"/>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(n=98)</a:t>
                  </a:r>
                </a:p>
              </p:txBody>
            </p:sp>
            <p:sp>
              <p:nvSpPr>
                <p:cNvPr id="206" name="Rectangle 205">
                  <a:extLst>
                    <a:ext uri="{FF2B5EF4-FFF2-40B4-BE49-F238E27FC236}">
                      <a16:creationId xmlns:a16="http://schemas.microsoft.com/office/drawing/2014/main" id="{0B2695C1-D515-42DC-BCB9-F1DA5ABC57D3}"/>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Northern AMHS</a:t>
                  </a:r>
                </a:p>
              </p:txBody>
            </p:sp>
          </p:grpSp>
          <p:grpSp>
            <p:nvGrpSpPr>
              <p:cNvPr id="185" name="Group 184">
                <a:extLst>
                  <a:ext uri="{FF2B5EF4-FFF2-40B4-BE49-F238E27FC236}">
                    <a16:creationId xmlns:a16="http://schemas.microsoft.com/office/drawing/2014/main" id="{50895A44-E158-4E23-A025-7020FFC9FC63}"/>
                  </a:ext>
                </a:extLst>
              </p:cNvPr>
              <p:cNvGrpSpPr/>
              <p:nvPr/>
            </p:nvGrpSpPr>
            <p:grpSpPr>
              <a:xfrm>
                <a:off x="369490" y="5663471"/>
                <a:ext cx="2186737" cy="236220"/>
                <a:chOff x="369490" y="5373085"/>
                <a:chExt cx="2186737" cy="236220"/>
              </a:xfrm>
            </p:grpSpPr>
            <p:sp>
              <p:nvSpPr>
                <p:cNvPr id="202" name="Oval 201">
                  <a:extLst>
                    <a:ext uri="{FF2B5EF4-FFF2-40B4-BE49-F238E27FC236}">
                      <a16:creationId xmlns:a16="http://schemas.microsoft.com/office/drawing/2014/main" id="{219985DE-9BAB-4F34-9050-8B4FA1373411}"/>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3" name="Rectangle 202">
                  <a:extLst>
                    <a:ext uri="{FF2B5EF4-FFF2-40B4-BE49-F238E27FC236}">
                      <a16:creationId xmlns:a16="http://schemas.microsoft.com/office/drawing/2014/main" id="{78386FDC-54E5-48E1-9F0A-C187BC79D73E}"/>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(n=31)</a:t>
                  </a:r>
                </a:p>
              </p:txBody>
            </p:sp>
          </p:grpSp>
        </p:grpSp>
        <p:grpSp>
          <p:nvGrpSpPr>
            <p:cNvPr id="148" name="Group 147">
              <a:extLst>
                <a:ext uri="{FF2B5EF4-FFF2-40B4-BE49-F238E27FC236}">
                  <a16:creationId xmlns:a16="http://schemas.microsoft.com/office/drawing/2014/main" id="{7E4C05AE-69CF-4657-A84D-563FA6EB6731}"/>
                </a:ext>
              </a:extLst>
            </p:cNvPr>
            <p:cNvGrpSpPr/>
            <p:nvPr/>
          </p:nvGrpSpPr>
          <p:grpSpPr>
            <a:xfrm>
              <a:off x="2663458" y="990441"/>
              <a:ext cx="2389688" cy="652711"/>
              <a:chOff x="253774" y="5246980"/>
              <a:chExt cx="2389688" cy="652711"/>
            </a:xfrm>
          </p:grpSpPr>
          <p:grpSp>
            <p:nvGrpSpPr>
              <p:cNvPr id="149" name="Group 148">
                <a:extLst>
                  <a:ext uri="{FF2B5EF4-FFF2-40B4-BE49-F238E27FC236}">
                    <a16:creationId xmlns:a16="http://schemas.microsoft.com/office/drawing/2014/main" id="{51A18651-8CAC-4320-9AF8-C666F087CFDE}"/>
                  </a:ext>
                </a:extLst>
              </p:cNvPr>
              <p:cNvGrpSpPr/>
              <p:nvPr/>
            </p:nvGrpSpPr>
            <p:grpSpPr>
              <a:xfrm>
                <a:off x="253774" y="5246980"/>
                <a:ext cx="2389688" cy="459374"/>
                <a:chOff x="253774" y="5246980"/>
                <a:chExt cx="2389688" cy="459374"/>
              </a:xfrm>
            </p:grpSpPr>
            <p:sp>
              <p:nvSpPr>
                <p:cNvPr id="171" name="Oval 170">
                  <a:extLst>
                    <a:ext uri="{FF2B5EF4-FFF2-40B4-BE49-F238E27FC236}">
                      <a16:creationId xmlns:a16="http://schemas.microsoft.com/office/drawing/2014/main" id="{67D189AF-3BE6-4256-81C6-1DCCC434DDF7}"/>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2" name="Rectangle 171">
                  <a:extLst>
                    <a:ext uri="{FF2B5EF4-FFF2-40B4-BE49-F238E27FC236}">
                      <a16:creationId xmlns:a16="http://schemas.microsoft.com/office/drawing/2014/main" id="{FE0804B3-A5A0-429F-9BAC-149D64A9115F}"/>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73" name="Rectangle 172">
                  <a:extLst>
                    <a:ext uri="{FF2B5EF4-FFF2-40B4-BE49-F238E27FC236}">
                      <a16:creationId xmlns:a16="http://schemas.microsoft.com/office/drawing/2014/main" id="{D4368450-64B9-44BC-8E8C-8A56A02B954C}"/>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2" name="Group 161">
                <a:extLst>
                  <a:ext uri="{FF2B5EF4-FFF2-40B4-BE49-F238E27FC236}">
                    <a16:creationId xmlns:a16="http://schemas.microsoft.com/office/drawing/2014/main" id="{BF9A57A4-DCA6-405C-8CC5-EF0448D3FF1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3A97A23D-123C-4D4C-A3CA-5F6E70B4F37F}"/>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0" name="Rectangle 169">
                  <a:extLst>
                    <a:ext uri="{FF2B5EF4-FFF2-40B4-BE49-F238E27FC236}">
                      <a16:creationId xmlns:a16="http://schemas.microsoft.com/office/drawing/2014/main" id="{3BF07253-BD0A-436E-8CA9-E9F0F7450FA1}"/>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1" name="Title 1">
            <a:extLst>
              <a:ext uri="{FF2B5EF4-FFF2-40B4-BE49-F238E27FC236}">
                <a16:creationId xmlns:a16="http://schemas.microsoft.com/office/drawing/2014/main" id="{CF4F4415-B4BB-4F27-841A-3CE38B0B8142}"/>
              </a:ext>
            </a:extLst>
          </p:cNvPr>
          <p:cNvSpPr txBox="1">
            <a:spLocks/>
          </p:cNvSpPr>
          <p:nvPr/>
        </p:nvSpPr>
        <p:spPr>
          <a:xfrm>
            <a:off x="393940" y="301476"/>
            <a:ext cx="9245360"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Northern AMHS</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318" name="Chart 317">
            <a:extLst>
              <a:ext uri="{FF2B5EF4-FFF2-40B4-BE49-F238E27FC236}">
                <a16:creationId xmlns:a16="http://schemas.microsoft.com/office/drawing/2014/main" id="{2FA65F3C-56AF-44A9-A018-D2842D61E00B}"/>
              </a:ext>
            </a:extLst>
          </p:cNvPr>
          <p:cNvGraphicFramePr>
            <a:graphicFrameLocks/>
          </p:cNvGraphicFramePr>
          <p:nvPr>
            <p:extLst>
              <p:ext uri="{D42A27DB-BD31-4B8C-83A1-F6EECF244321}">
                <p14:modId xmlns:p14="http://schemas.microsoft.com/office/powerpoint/2010/main" val="1180405603"/>
              </p:ext>
            </p:extLst>
          </p:nvPr>
        </p:nvGraphicFramePr>
        <p:xfrm>
          <a:off x="5558456" y="1542882"/>
          <a:ext cx="3055039" cy="49872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19" name="Chart 318">
            <a:extLst>
              <a:ext uri="{FF2B5EF4-FFF2-40B4-BE49-F238E27FC236}">
                <a16:creationId xmlns:a16="http://schemas.microsoft.com/office/drawing/2014/main" id="{5336C9DB-605D-419E-8048-B09330186C46}"/>
              </a:ext>
            </a:extLst>
          </p:cNvPr>
          <p:cNvGraphicFramePr>
            <a:graphicFrameLocks/>
          </p:cNvGraphicFramePr>
          <p:nvPr>
            <p:extLst>
              <p:ext uri="{D42A27DB-BD31-4B8C-83A1-F6EECF244321}">
                <p14:modId xmlns:p14="http://schemas.microsoft.com/office/powerpoint/2010/main" val="2104881464"/>
              </p:ext>
            </p:extLst>
          </p:nvPr>
        </p:nvGraphicFramePr>
        <p:xfrm>
          <a:off x="5663231" y="1833272"/>
          <a:ext cx="3055039" cy="4965893"/>
        </p:xfrm>
        <a:graphic>
          <a:graphicData uri="http://schemas.openxmlformats.org/drawingml/2006/chart">
            <c:chart xmlns:c="http://schemas.openxmlformats.org/drawingml/2006/chart" xmlns:r="http://schemas.openxmlformats.org/officeDocument/2006/relationships" r:id="rId3"/>
          </a:graphicData>
        </a:graphic>
      </p:graphicFrame>
      <p:grpSp>
        <p:nvGrpSpPr>
          <p:cNvPr id="315" name="Group 314">
            <a:extLst>
              <a:ext uri="{FF2B5EF4-FFF2-40B4-BE49-F238E27FC236}">
                <a16:creationId xmlns:a16="http://schemas.microsoft.com/office/drawing/2014/main" id="{42F71D3B-A83B-4703-89A2-D10E09DA6C52}"/>
              </a:ext>
            </a:extLst>
          </p:cNvPr>
          <p:cNvGrpSpPr/>
          <p:nvPr/>
        </p:nvGrpSpPr>
        <p:grpSpPr>
          <a:xfrm>
            <a:off x="9272655" y="1542882"/>
            <a:ext cx="3086322" cy="5256283"/>
            <a:chOff x="3394277" y="0"/>
            <a:chExt cx="3086322" cy="5896307"/>
          </a:xfrm>
        </p:grpSpPr>
        <p:graphicFrame>
          <p:nvGraphicFramePr>
            <p:cNvPr id="316" name="Chart 315">
              <a:extLst>
                <a:ext uri="{FF2B5EF4-FFF2-40B4-BE49-F238E27FC236}">
                  <a16:creationId xmlns:a16="http://schemas.microsoft.com/office/drawing/2014/main" id="{93AEABDC-A230-4DCA-8682-947D22758D45}"/>
                </a:ext>
              </a:extLst>
            </p:cNvPr>
            <p:cNvGraphicFramePr>
              <a:graphicFrameLocks/>
            </p:cNvGraphicFramePr>
            <p:nvPr>
              <p:extLst>
                <p:ext uri="{D42A27DB-BD31-4B8C-83A1-F6EECF244321}">
                  <p14:modId xmlns:p14="http://schemas.microsoft.com/office/powerpoint/2010/main" val="2690590786"/>
                </p:ext>
              </p:extLst>
            </p:nvPr>
          </p:nvGraphicFramePr>
          <p:xfrm>
            <a:off x="3394277" y="0"/>
            <a:ext cx="3055039" cy="55944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17" name="Chart 316">
              <a:extLst>
                <a:ext uri="{FF2B5EF4-FFF2-40B4-BE49-F238E27FC236}">
                  <a16:creationId xmlns:a16="http://schemas.microsoft.com/office/drawing/2014/main" id="{57E87FEC-6A23-4A9C-A6AB-A91C92112F31}"/>
                </a:ext>
              </a:extLst>
            </p:cNvPr>
            <p:cNvGraphicFramePr>
              <a:graphicFrameLocks/>
            </p:cNvGraphicFramePr>
            <p:nvPr>
              <p:extLst>
                <p:ext uri="{D42A27DB-BD31-4B8C-83A1-F6EECF244321}">
                  <p14:modId xmlns:p14="http://schemas.microsoft.com/office/powerpoint/2010/main" val="159783112"/>
                </p:ext>
              </p:extLst>
            </p:nvPr>
          </p:nvGraphicFramePr>
          <p:xfrm>
            <a:off x="3425560" y="325749"/>
            <a:ext cx="3055039" cy="5570558"/>
          </p:xfrm>
          <a:graphic>
            <a:graphicData uri="http://schemas.openxmlformats.org/drawingml/2006/chart">
              <c:chart xmlns:c="http://schemas.openxmlformats.org/drawingml/2006/chart" xmlns:r="http://schemas.openxmlformats.org/officeDocument/2006/relationships" r:id="rId5"/>
            </a:graphicData>
          </a:graphic>
        </p:graphicFrame>
      </p:grpSp>
      <p:sp>
        <p:nvSpPr>
          <p:cNvPr id="365" name="Rectangle 364">
            <a:extLst>
              <a:ext uri="{FF2B5EF4-FFF2-40B4-BE49-F238E27FC236}">
                <a16:creationId xmlns:a16="http://schemas.microsoft.com/office/drawing/2014/main" id="{8C8F0183-FED0-4325-BFFC-C509D62436A8}"/>
              </a:ext>
            </a:extLst>
          </p:cNvPr>
          <p:cNvSpPr/>
          <p:nvPr/>
        </p:nvSpPr>
        <p:spPr>
          <a:xfrm>
            <a:off x="8214219" y="205401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Treatment</a:t>
            </a:r>
          </a:p>
        </p:txBody>
      </p:sp>
      <p:sp>
        <p:nvSpPr>
          <p:cNvPr id="374" name="Rectangle 373">
            <a:extLst>
              <a:ext uri="{FF2B5EF4-FFF2-40B4-BE49-F238E27FC236}">
                <a16:creationId xmlns:a16="http://schemas.microsoft.com/office/drawing/2014/main" id="{44EF9334-C9AE-4E4E-BE1B-B7EC435EC3B6}"/>
              </a:ext>
            </a:extLst>
          </p:cNvPr>
          <p:cNvSpPr/>
          <p:nvPr/>
        </p:nvSpPr>
        <p:spPr>
          <a:xfrm>
            <a:off x="8214219" y="256738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Communication</a:t>
            </a:r>
          </a:p>
        </p:txBody>
      </p:sp>
      <p:sp>
        <p:nvSpPr>
          <p:cNvPr id="375" name="Rectangle 374">
            <a:extLst>
              <a:ext uri="{FF2B5EF4-FFF2-40B4-BE49-F238E27FC236}">
                <a16:creationId xmlns:a16="http://schemas.microsoft.com/office/drawing/2014/main" id="{B794D3CE-61D8-4AF9-9C4C-1BF0DF7D89E6}"/>
              </a:ext>
            </a:extLst>
          </p:cNvPr>
          <p:cNvSpPr/>
          <p:nvPr/>
        </p:nvSpPr>
        <p:spPr>
          <a:xfrm>
            <a:off x="8214219" y="308075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Conduct and behaviour</a:t>
            </a:r>
          </a:p>
        </p:txBody>
      </p:sp>
      <p:sp>
        <p:nvSpPr>
          <p:cNvPr id="376" name="Rectangle 375">
            <a:extLst>
              <a:ext uri="{FF2B5EF4-FFF2-40B4-BE49-F238E27FC236}">
                <a16:creationId xmlns:a16="http://schemas.microsoft.com/office/drawing/2014/main" id="{BF607EAD-0C49-4692-A432-2015768433D0}"/>
              </a:ext>
            </a:extLst>
          </p:cNvPr>
          <p:cNvSpPr/>
          <p:nvPr/>
        </p:nvSpPr>
        <p:spPr>
          <a:xfrm>
            <a:off x="8214219" y="359412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Medication</a:t>
            </a:r>
          </a:p>
        </p:txBody>
      </p:sp>
      <p:sp>
        <p:nvSpPr>
          <p:cNvPr id="377" name="Rectangle 376">
            <a:extLst>
              <a:ext uri="{FF2B5EF4-FFF2-40B4-BE49-F238E27FC236}">
                <a16:creationId xmlns:a16="http://schemas.microsoft.com/office/drawing/2014/main" id="{0B6A632A-2447-4CCC-A29A-624CE896A833}"/>
              </a:ext>
            </a:extLst>
          </p:cNvPr>
          <p:cNvSpPr/>
          <p:nvPr/>
        </p:nvSpPr>
        <p:spPr>
          <a:xfrm>
            <a:off x="8214219" y="410749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Diagnosis</a:t>
            </a:r>
          </a:p>
        </p:txBody>
      </p:sp>
      <p:sp>
        <p:nvSpPr>
          <p:cNvPr id="378" name="Rectangle 377">
            <a:extLst>
              <a:ext uri="{FF2B5EF4-FFF2-40B4-BE49-F238E27FC236}">
                <a16:creationId xmlns:a16="http://schemas.microsoft.com/office/drawing/2014/main" id="{D5FE72D9-9B0D-4CE7-8720-40A99A5BE850}"/>
              </a:ext>
            </a:extLst>
          </p:cNvPr>
          <p:cNvSpPr/>
          <p:nvPr/>
        </p:nvSpPr>
        <p:spPr>
          <a:xfrm>
            <a:off x="8214219" y="462086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Access</a:t>
            </a:r>
          </a:p>
        </p:txBody>
      </p:sp>
      <p:sp>
        <p:nvSpPr>
          <p:cNvPr id="379" name="Rectangle 378">
            <a:extLst>
              <a:ext uri="{FF2B5EF4-FFF2-40B4-BE49-F238E27FC236}">
                <a16:creationId xmlns:a16="http://schemas.microsoft.com/office/drawing/2014/main" id="{0A0F724B-94BF-4393-81E3-CD612C4276AF}"/>
              </a:ext>
            </a:extLst>
          </p:cNvPr>
          <p:cNvSpPr/>
          <p:nvPr/>
        </p:nvSpPr>
        <p:spPr>
          <a:xfrm>
            <a:off x="8214219" y="513423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Facilities</a:t>
            </a:r>
          </a:p>
        </p:txBody>
      </p:sp>
      <p:sp>
        <p:nvSpPr>
          <p:cNvPr id="380" name="Rectangle 379">
            <a:extLst>
              <a:ext uri="{FF2B5EF4-FFF2-40B4-BE49-F238E27FC236}">
                <a16:creationId xmlns:a16="http://schemas.microsoft.com/office/drawing/2014/main" id="{6A65DA6D-D261-4915-9FAA-9DA18DC03230}"/>
              </a:ext>
            </a:extLst>
          </p:cNvPr>
          <p:cNvSpPr/>
          <p:nvPr/>
        </p:nvSpPr>
        <p:spPr>
          <a:xfrm>
            <a:off x="8214219" y="564760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Records</a:t>
            </a:r>
          </a:p>
        </p:txBody>
      </p:sp>
      <p:sp>
        <p:nvSpPr>
          <p:cNvPr id="381" name="Rectangle 380">
            <a:extLst>
              <a:ext uri="{FF2B5EF4-FFF2-40B4-BE49-F238E27FC236}">
                <a16:creationId xmlns:a16="http://schemas.microsoft.com/office/drawing/2014/main" id="{B0B6BD94-6660-4E10-B3C0-97E753D7D577}"/>
              </a:ext>
            </a:extLst>
          </p:cNvPr>
          <p:cNvSpPr/>
          <p:nvPr/>
        </p:nvSpPr>
        <p:spPr>
          <a:xfrm>
            <a:off x="8214219" y="6160976"/>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Complaint management</a:t>
            </a:r>
          </a:p>
        </p:txBody>
      </p:sp>
      <p:sp>
        <p:nvSpPr>
          <p:cNvPr id="382" name="Rectangle 381">
            <a:extLst>
              <a:ext uri="{FF2B5EF4-FFF2-40B4-BE49-F238E27FC236}">
                <a16:creationId xmlns:a16="http://schemas.microsoft.com/office/drawing/2014/main" id="{BB66E5BC-44AD-4EF4-B7D5-55EE490F753A}"/>
              </a:ext>
            </a:extLst>
          </p:cNvPr>
          <p:cNvSpPr/>
          <p:nvPr/>
        </p:nvSpPr>
        <p:spPr>
          <a:xfrm>
            <a:off x="7500146"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gn="r">
              <a:lnSpc>
                <a:spcPct val="80000"/>
              </a:lnSpc>
            </a:pPr>
            <a:r>
              <a:rPr lang="en-AU" sz="500" dirty="0">
                <a:solidFill>
                  <a:schemeClr val="accent6">
                    <a:lumMod val="25000"/>
                    <a:lumOff val="75000"/>
                  </a:schemeClr>
                </a:solidFill>
                <a:latin typeface="Arial Rounded MT Bold" panose="020F0704030504030204" pitchFamily="34" charset="0"/>
              </a:rPr>
              <a:t>SECTOR-WIDE</a:t>
            </a:r>
            <a:endParaRPr lang="en-AU" sz="600" dirty="0">
              <a:solidFill>
                <a:schemeClr val="accent6">
                  <a:lumMod val="25000"/>
                  <a:lumOff val="75000"/>
                </a:schemeClr>
              </a:solidFill>
              <a:latin typeface="Arial Nova Light" panose="020B0304020202020204" pitchFamily="34" charset="0"/>
            </a:endParaRPr>
          </a:p>
        </p:txBody>
      </p:sp>
      <p:sp>
        <p:nvSpPr>
          <p:cNvPr id="383" name="Rectangle 382">
            <a:extLst>
              <a:ext uri="{FF2B5EF4-FFF2-40B4-BE49-F238E27FC236}">
                <a16:creationId xmlns:a16="http://schemas.microsoft.com/office/drawing/2014/main" id="{FA5A0FF3-1606-463A-B769-9A729FE4CCE4}"/>
              </a:ext>
            </a:extLst>
          </p:cNvPr>
          <p:cNvSpPr/>
          <p:nvPr/>
        </p:nvSpPr>
        <p:spPr>
          <a:xfrm>
            <a:off x="9465471"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40000"/>
                    <a:lumOff val="60000"/>
                  </a:schemeClr>
                </a:solidFill>
                <a:latin typeface="Arial Rounded MT Bold" panose="020F0704030504030204" pitchFamily="34" charset="0"/>
              </a:rPr>
              <a:t>SECTOR-WIDE</a:t>
            </a:r>
            <a:endParaRPr lang="en-AU" sz="600" dirty="0">
              <a:solidFill>
                <a:schemeClr val="accent2">
                  <a:lumMod val="40000"/>
                  <a:lumOff val="60000"/>
                </a:schemeClr>
              </a:solidFill>
              <a:latin typeface="Arial Nova Light" panose="020B0304020202020204" pitchFamily="34" charset="0"/>
            </a:endParaRPr>
          </a:p>
        </p:txBody>
      </p:sp>
      <p:sp>
        <p:nvSpPr>
          <p:cNvPr id="384" name="Rectangle 383">
            <a:extLst>
              <a:ext uri="{FF2B5EF4-FFF2-40B4-BE49-F238E27FC236}">
                <a16:creationId xmlns:a16="http://schemas.microsoft.com/office/drawing/2014/main" id="{776F8D4C-38B9-45A8-B688-1C7AD34C47A6}"/>
              </a:ext>
            </a:extLst>
          </p:cNvPr>
          <p:cNvSpPr/>
          <p:nvPr/>
        </p:nvSpPr>
        <p:spPr>
          <a:xfrm>
            <a:off x="5208638"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385" name="Rectangle 384">
            <a:extLst>
              <a:ext uri="{FF2B5EF4-FFF2-40B4-BE49-F238E27FC236}">
                <a16:creationId xmlns:a16="http://schemas.microsoft.com/office/drawing/2014/main" id="{18C934DE-65F0-42C7-85C1-BD639C2223DE}"/>
              </a:ext>
            </a:extLst>
          </p:cNvPr>
          <p:cNvSpPr/>
          <p:nvPr/>
        </p:nvSpPr>
        <p:spPr>
          <a:xfrm>
            <a:off x="9241372"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p:txBody>
      </p:sp>
      <p:sp>
        <p:nvSpPr>
          <p:cNvPr id="386" name="Rectangle 385">
            <a:extLst>
              <a:ext uri="{FF2B5EF4-FFF2-40B4-BE49-F238E27FC236}">
                <a16:creationId xmlns:a16="http://schemas.microsoft.com/office/drawing/2014/main" id="{E0A6E4BD-35B8-4F32-BCEC-F8608A9F83A4}"/>
              </a:ext>
            </a:extLst>
          </p:cNvPr>
          <p:cNvSpPr/>
          <p:nvPr/>
        </p:nvSpPr>
        <p:spPr>
          <a:xfrm>
            <a:off x="639576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7" name="Rectangle 386">
            <a:extLst>
              <a:ext uri="{FF2B5EF4-FFF2-40B4-BE49-F238E27FC236}">
                <a16:creationId xmlns:a16="http://schemas.microsoft.com/office/drawing/2014/main" id="{9CBAF60D-E96A-4CD1-9763-487EC2E8C262}"/>
              </a:ext>
            </a:extLst>
          </p:cNvPr>
          <p:cNvSpPr/>
          <p:nvPr/>
        </p:nvSpPr>
        <p:spPr>
          <a:xfrm>
            <a:off x="993358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8" name="TextBox 387">
            <a:extLst>
              <a:ext uri="{FF2B5EF4-FFF2-40B4-BE49-F238E27FC236}">
                <a16:creationId xmlns:a16="http://schemas.microsoft.com/office/drawing/2014/main" id="{E4D10574-58A5-4FB2-B7A4-09D7B877DA6D}"/>
              </a:ext>
            </a:extLst>
          </p:cNvPr>
          <p:cNvSpPr txBox="1"/>
          <p:nvPr/>
        </p:nvSpPr>
        <p:spPr>
          <a:xfrm>
            <a:off x="438104" y="1542200"/>
            <a:ext cx="4632894" cy="4558299"/>
          </a:xfrm>
          <a:prstGeom prst="rect">
            <a:avLst/>
          </a:prstGeom>
          <a:noFill/>
        </p:spPr>
        <p:txBody>
          <a:bodyPr wrap="square">
            <a:spAutoFit/>
          </a:bodyPr>
          <a:lstStyle/>
          <a:p>
            <a:pPr marL="342900" indent="-342900">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Issues raised in complaints to the MHCC about Northern AMHS were broadly consistent with those raised in complaints to the MHCC for the sector, with treatment, communication, conduct and behaviour, and medication the most frequently raised issues across the reporting period.</a:t>
            </a:r>
          </a:p>
          <a:p>
            <a:pPr marL="342900" indent="-342900">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Issues raised in complaints to Northern AMHS were broadly consistent with those raised in complaints to services for the sector, with complaints most often about treatment, conduct and behaviour, communication, and facilities. There was a higher percentage of direct complaints about treatment and conduct and behaviour in 2019-20 compared to the sector.</a:t>
            </a:r>
          </a:p>
        </p:txBody>
      </p:sp>
    </p:spTree>
    <p:extLst>
      <p:ext uri="{BB962C8B-B14F-4D97-AF65-F5344CB8AC3E}">
        <p14:creationId xmlns:p14="http://schemas.microsoft.com/office/powerpoint/2010/main" val="1414545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Box 97">
            <a:extLst>
              <a:ext uri="{FF2B5EF4-FFF2-40B4-BE49-F238E27FC236}">
                <a16:creationId xmlns:a16="http://schemas.microsoft.com/office/drawing/2014/main" id="{5A1D96C0-F43A-4ADF-9134-72B1D1BA0AC5}"/>
              </a:ext>
            </a:extLst>
          </p:cNvPr>
          <p:cNvSpPr txBox="1"/>
          <p:nvPr/>
        </p:nvSpPr>
        <p:spPr>
          <a:xfrm>
            <a:off x="406563" y="1377997"/>
            <a:ext cx="4202009" cy="4983031"/>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Overall, family members/carers were more likely to raise concerns about communication than consumers, at higher proportions than the sector.</a:t>
            </a:r>
            <a:endParaRPr lang="en-AU" sz="1600" dirty="0">
              <a:solidFill>
                <a:schemeClr val="accent3"/>
              </a:solidFill>
              <a:latin typeface="Arial Nova Light" panose="020B0304020202020204" pitchFamily="34" charset="0"/>
              <a:cs typeface="Arial" panose="020B0604020202020204" pitchFamily="34" charset="0"/>
            </a:endParaRPr>
          </a:p>
          <a:p>
            <a:pPr marL="342900" indent="-3429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Consistent with the sector, in complaints to the MHCC family members/carers were more likely than consumers to raise concerns with treatment. </a:t>
            </a:r>
          </a:p>
          <a:p>
            <a:pPr marL="342900" indent="-3429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However, unlike the sector, in complaints directly to Northern AMHS, consumers were more likely to raise issues with treatment. Consumers were more likely than family members/carers to raise conduct and behaviour concerns directly with Northern AMHS, but these groups raised these concerns with the MHCC in similar percentages.</a:t>
            </a:r>
          </a:p>
        </p:txBody>
      </p:sp>
      <p:sp>
        <p:nvSpPr>
          <p:cNvPr id="60" name="Title 1">
            <a:extLst>
              <a:ext uri="{FF2B5EF4-FFF2-40B4-BE49-F238E27FC236}">
                <a16:creationId xmlns:a16="http://schemas.microsoft.com/office/drawing/2014/main" id="{AB061075-8A5B-40FF-8648-8D92BC4CCE3C}"/>
              </a:ext>
            </a:extLst>
          </p:cNvPr>
          <p:cNvSpPr txBox="1">
            <a:spLocks/>
          </p:cNvSpPr>
          <p:nvPr/>
        </p:nvSpPr>
        <p:spPr>
          <a:xfrm>
            <a:off x="393939" y="301476"/>
            <a:ext cx="968050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Issues raised by consumers and carers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Northern AMHS</a:t>
            </a:r>
            <a:endParaRPr lang="en-AU" sz="1600" dirty="0">
              <a:solidFill>
                <a:schemeClr val="accent3"/>
              </a:solidFill>
              <a:latin typeface="Arial Nova Light" panose="020B0304020202020204" pitchFamily="34" charset="0"/>
              <a:cs typeface="Arial" panose="020B0604020202020204" pitchFamily="34" charset="0"/>
            </a:endParaRPr>
          </a:p>
        </p:txBody>
      </p:sp>
      <p:grpSp>
        <p:nvGrpSpPr>
          <p:cNvPr id="50" name="Group 49">
            <a:extLst>
              <a:ext uri="{FF2B5EF4-FFF2-40B4-BE49-F238E27FC236}">
                <a16:creationId xmlns:a16="http://schemas.microsoft.com/office/drawing/2014/main" id="{F24DBFFF-FD97-4DBF-BF92-0FD57654B3EF}"/>
              </a:ext>
            </a:extLst>
          </p:cNvPr>
          <p:cNvGrpSpPr/>
          <p:nvPr/>
        </p:nvGrpSpPr>
        <p:grpSpPr>
          <a:xfrm>
            <a:off x="4864102" y="1571389"/>
            <a:ext cx="6932155" cy="4482764"/>
            <a:chOff x="3603225" y="1357837"/>
            <a:chExt cx="8142842" cy="4830826"/>
          </a:xfrm>
        </p:grpSpPr>
        <p:sp>
          <p:nvSpPr>
            <p:cNvPr id="51" name="Rectangle 50">
              <a:extLst>
                <a:ext uri="{FF2B5EF4-FFF2-40B4-BE49-F238E27FC236}">
                  <a16:creationId xmlns:a16="http://schemas.microsoft.com/office/drawing/2014/main" id="{DE6D961D-1DD4-471C-945D-31E79D811564}"/>
                </a:ext>
              </a:extLst>
            </p:cNvPr>
            <p:cNvSpPr/>
            <p:nvPr/>
          </p:nvSpPr>
          <p:spPr>
            <a:xfrm>
              <a:off x="3603225" y="5223299"/>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atin typeface="Arial Nova Light" panose="020B0304020202020204" pitchFamily="34" charset="0"/>
              </a:endParaRPr>
            </a:p>
          </p:txBody>
        </p:sp>
        <p:sp>
          <p:nvSpPr>
            <p:cNvPr id="52" name="Rectangle 51">
              <a:extLst>
                <a:ext uri="{FF2B5EF4-FFF2-40B4-BE49-F238E27FC236}">
                  <a16:creationId xmlns:a16="http://schemas.microsoft.com/office/drawing/2014/main" id="{AB9006E9-DDB9-4A83-8F93-3DB3DED5CBC6}"/>
                </a:ext>
              </a:extLst>
            </p:cNvPr>
            <p:cNvSpPr/>
            <p:nvPr/>
          </p:nvSpPr>
          <p:spPr>
            <a:xfrm>
              <a:off x="3603225" y="3290568"/>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53" name="Rectangle 52">
              <a:extLst>
                <a:ext uri="{FF2B5EF4-FFF2-40B4-BE49-F238E27FC236}">
                  <a16:creationId xmlns:a16="http://schemas.microsoft.com/office/drawing/2014/main" id="{3ED17CCC-796B-4817-BA0E-0D7F177C115D}"/>
                </a:ext>
              </a:extLst>
            </p:cNvPr>
            <p:cNvSpPr/>
            <p:nvPr/>
          </p:nvSpPr>
          <p:spPr>
            <a:xfrm>
              <a:off x="3603225" y="1357837"/>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pSp>
      <p:sp>
        <p:nvSpPr>
          <p:cNvPr id="54" name="Rectangle 53">
            <a:extLst>
              <a:ext uri="{FF2B5EF4-FFF2-40B4-BE49-F238E27FC236}">
                <a16:creationId xmlns:a16="http://schemas.microsoft.com/office/drawing/2014/main" id="{5E11BB9C-803E-4F6F-93AC-53C2C2901BE6}"/>
              </a:ext>
            </a:extLst>
          </p:cNvPr>
          <p:cNvSpPr/>
          <p:nvPr/>
        </p:nvSpPr>
        <p:spPr>
          <a:xfrm>
            <a:off x="8778057"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a:p>
            <a:pPr>
              <a:lnSpc>
                <a:spcPct val="70000"/>
              </a:lnSpc>
            </a:pPr>
            <a:endParaRPr lang="en-AU" sz="1400" dirty="0">
              <a:solidFill>
                <a:schemeClr val="accent3"/>
              </a:solidFill>
              <a:latin typeface="Arial Nova Light" panose="020B0304020202020204" pitchFamily="34" charset="0"/>
            </a:endParaRPr>
          </a:p>
        </p:txBody>
      </p:sp>
      <p:grpSp>
        <p:nvGrpSpPr>
          <p:cNvPr id="73" name="Group 72">
            <a:extLst>
              <a:ext uri="{FF2B5EF4-FFF2-40B4-BE49-F238E27FC236}">
                <a16:creationId xmlns:a16="http://schemas.microsoft.com/office/drawing/2014/main" id="{7B8990F2-2DA9-4502-AE7A-E9EAB4656D35}"/>
              </a:ext>
            </a:extLst>
          </p:cNvPr>
          <p:cNvGrpSpPr/>
          <p:nvPr/>
        </p:nvGrpSpPr>
        <p:grpSpPr>
          <a:xfrm>
            <a:off x="7435410" y="2547724"/>
            <a:ext cx="1566894" cy="718359"/>
            <a:chOff x="6880904" y="2465344"/>
            <a:chExt cx="1566894" cy="718359"/>
          </a:xfrm>
        </p:grpSpPr>
        <p:sp>
          <p:nvSpPr>
            <p:cNvPr id="74" name="Rectangle 73">
              <a:extLst>
                <a:ext uri="{FF2B5EF4-FFF2-40B4-BE49-F238E27FC236}">
                  <a16:creationId xmlns:a16="http://schemas.microsoft.com/office/drawing/2014/main" id="{6FAFB8E7-69B3-4FD4-98C0-EAE2488ECDDC}"/>
                </a:ext>
              </a:extLst>
            </p:cNvPr>
            <p:cNvSpPr/>
            <p:nvPr/>
          </p:nvSpPr>
          <p:spPr>
            <a:xfrm>
              <a:off x="6880904" y="2960110"/>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Medication</a:t>
              </a:r>
            </a:p>
          </p:txBody>
        </p:sp>
        <p:grpSp>
          <p:nvGrpSpPr>
            <p:cNvPr id="75" name="Group 74">
              <a:extLst>
                <a:ext uri="{FF2B5EF4-FFF2-40B4-BE49-F238E27FC236}">
                  <a16:creationId xmlns:a16="http://schemas.microsoft.com/office/drawing/2014/main" id="{519A65F0-A1AD-4524-AA49-45796D62E4C2}"/>
                </a:ext>
              </a:extLst>
            </p:cNvPr>
            <p:cNvGrpSpPr/>
            <p:nvPr/>
          </p:nvGrpSpPr>
          <p:grpSpPr>
            <a:xfrm>
              <a:off x="7413807" y="2465344"/>
              <a:ext cx="501090" cy="501088"/>
              <a:chOff x="4236721" y="2380610"/>
              <a:chExt cx="670560" cy="670556"/>
            </a:xfrm>
          </p:grpSpPr>
          <p:pic>
            <p:nvPicPr>
              <p:cNvPr id="76" name="Graphic 75" descr="Speech with solid fill">
                <a:extLst>
                  <a:ext uri="{FF2B5EF4-FFF2-40B4-BE49-F238E27FC236}">
                    <a16:creationId xmlns:a16="http://schemas.microsoft.com/office/drawing/2014/main" id="{B08DFA3F-7902-4F52-B736-3D760695438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2380610"/>
                <a:ext cx="670560" cy="670556"/>
              </a:xfrm>
              <a:prstGeom prst="rect">
                <a:avLst/>
              </a:prstGeom>
            </p:spPr>
          </p:pic>
          <p:pic>
            <p:nvPicPr>
              <p:cNvPr id="77" name="Graphic 76">
                <a:extLst>
                  <a:ext uri="{FF2B5EF4-FFF2-40B4-BE49-F238E27FC236}">
                    <a16:creationId xmlns:a16="http://schemas.microsoft.com/office/drawing/2014/main" id="{935AF693-14BA-40BC-9D03-6C877419961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4444185" y="2535117"/>
                <a:ext cx="265610" cy="265610"/>
              </a:xfrm>
              <a:prstGeom prst="rect">
                <a:avLst/>
              </a:prstGeom>
            </p:spPr>
          </p:pic>
        </p:grpSp>
      </p:grpSp>
      <p:grpSp>
        <p:nvGrpSpPr>
          <p:cNvPr id="78" name="Group 77">
            <a:extLst>
              <a:ext uri="{FF2B5EF4-FFF2-40B4-BE49-F238E27FC236}">
                <a16:creationId xmlns:a16="http://schemas.microsoft.com/office/drawing/2014/main" id="{DD0A108B-AFB3-409E-B652-C430D8E58D99}"/>
              </a:ext>
            </a:extLst>
          </p:cNvPr>
          <p:cNvGrpSpPr/>
          <p:nvPr/>
        </p:nvGrpSpPr>
        <p:grpSpPr>
          <a:xfrm>
            <a:off x="7435410" y="1638598"/>
            <a:ext cx="1566894" cy="718359"/>
            <a:chOff x="6880904" y="1784902"/>
            <a:chExt cx="1566894" cy="718359"/>
          </a:xfrm>
        </p:grpSpPr>
        <p:sp>
          <p:nvSpPr>
            <p:cNvPr id="79" name="Rectangle 78">
              <a:extLst>
                <a:ext uri="{FF2B5EF4-FFF2-40B4-BE49-F238E27FC236}">
                  <a16:creationId xmlns:a16="http://schemas.microsoft.com/office/drawing/2014/main" id="{F9E881AA-368D-4456-B165-C8953D89239F}"/>
                </a:ext>
              </a:extLst>
            </p:cNvPr>
            <p:cNvSpPr/>
            <p:nvPr/>
          </p:nvSpPr>
          <p:spPr>
            <a:xfrm>
              <a:off x="6880904" y="2279668"/>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Treatment</a:t>
              </a:r>
            </a:p>
          </p:txBody>
        </p:sp>
        <p:grpSp>
          <p:nvGrpSpPr>
            <p:cNvPr id="80" name="Group 79">
              <a:extLst>
                <a:ext uri="{FF2B5EF4-FFF2-40B4-BE49-F238E27FC236}">
                  <a16:creationId xmlns:a16="http://schemas.microsoft.com/office/drawing/2014/main" id="{56E315B3-58D1-4A06-BF13-F934F26AD2F8}"/>
                </a:ext>
              </a:extLst>
            </p:cNvPr>
            <p:cNvGrpSpPr/>
            <p:nvPr/>
          </p:nvGrpSpPr>
          <p:grpSpPr>
            <a:xfrm>
              <a:off x="7413807" y="1784902"/>
              <a:ext cx="501090" cy="501088"/>
              <a:chOff x="4236721" y="1410618"/>
              <a:chExt cx="670560" cy="670556"/>
            </a:xfrm>
          </p:grpSpPr>
          <p:pic>
            <p:nvPicPr>
              <p:cNvPr id="81" name="Graphic 80" descr="Speech with solid fill">
                <a:extLst>
                  <a:ext uri="{FF2B5EF4-FFF2-40B4-BE49-F238E27FC236}">
                    <a16:creationId xmlns:a16="http://schemas.microsoft.com/office/drawing/2014/main" id="{0AD21DE9-0FB9-46AA-8C9D-E0C2AA823E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1410618"/>
                <a:ext cx="670560" cy="670556"/>
              </a:xfrm>
              <a:prstGeom prst="rect">
                <a:avLst/>
              </a:prstGeom>
            </p:spPr>
          </p:pic>
          <p:sp>
            <p:nvSpPr>
              <p:cNvPr id="82" name="Freeform: Shape 81">
                <a:extLst>
                  <a:ext uri="{FF2B5EF4-FFF2-40B4-BE49-F238E27FC236}">
                    <a16:creationId xmlns:a16="http://schemas.microsoft.com/office/drawing/2014/main" id="{018DD8FD-583D-483B-92C6-5B65F79A3A3E}"/>
                  </a:ext>
                </a:extLst>
              </p:cNvPr>
              <p:cNvSpPr/>
              <p:nvPr/>
            </p:nvSpPr>
            <p:spPr>
              <a:xfrm>
                <a:off x="4444185" y="1659403"/>
                <a:ext cx="265612" cy="111675"/>
              </a:xfrm>
              <a:custGeom>
                <a:avLst/>
                <a:gdLst>
                  <a:gd name="connsiteX0" fmla="*/ 243478 w 243477"/>
                  <a:gd name="connsiteY0" fmla="*/ 11066 h 102369"/>
                  <a:gd name="connsiteX1" fmla="*/ 232521 w 243477"/>
                  <a:gd name="connsiteY1" fmla="*/ 0 h 102369"/>
                  <a:gd name="connsiteX2" fmla="*/ 226689 w 243477"/>
                  <a:gd name="connsiteY2" fmla="*/ 1637 h 102369"/>
                  <a:gd name="connsiteX3" fmla="*/ 179377 w 243477"/>
                  <a:gd name="connsiteY3" fmla="*/ 28688 h 102369"/>
                  <a:gd name="connsiteX4" fmla="*/ 179319 w 243477"/>
                  <a:gd name="connsiteY4" fmla="*/ 38015 h 102369"/>
                  <a:gd name="connsiteX5" fmla="*/ 157004 w 243477"/>
                  <a:gd name="connsiteY5" fmla="*/ 55335 h 102369"/>
                  <a:gd name="connsiteX6" fmla="*/ 107905 w 243477"/>
                  <a:gd name="connsiteY6" fmla="*/ 55335 h 102369"/>
                  <a:gd name="connsiteX7" fmla="*/ 107905 w 243477"/>
                  <a:gd name="connsiteY7" fmla="*/ 44268 h 102369"/>
                  <a:gd name="connsiteX8" fmla="*/ 157707 w 243477"/>
                  <a:gd name="connsiteY8" fmla="*/ 44268 h 102369"/>
                  <a:gd name="connsiteX9" fmla="*/ 168774 w 243477"/>
                  <a:gd name="connsiteY9" fmla="*/ 33201 h 102369"/>
                  <a:gd name="connsiteX10" fmla="*/ 157707 w 243477"/>
                  <a:gd name="connsiteY10" fmla="*/ 22133 h 102369"/>
                  <a:gd name="connsiteX11" fmla="*/ 91304 w 243477"/>
                  <a:gd name="connsiteY11" fmla="*/ 22133 h 102369"/>
                  <a:gd name="connsiteX12" fmla="*/ 78242 w 243477"/>
                  <a:gd name="connsiteY12" fmla="*/ 25863 h 102369"/>
                  <a:gd name="connsiteX13" fmla="*/ 0 w 243477"/>
                  <a:gd name="connsiteY13" fmla="*/ 63635 h 102369"/>
                  <a:gd name="connsiteX14" fmla="*/ 38735 w 243477"/>
                  <a:gd name="connsiteY14" fmla="*/ 102370 h 102369"/>
                  <a:gd name="connsiteX15" fmla="*/ 105138 w 243477"/>
                  <a:gd name="connsiteY15" fmla="*/ 77469 h 102369"/>
                  <a:gd name="connsiteX16" fmla="*/ 156849 w 243477"/>
                  <a:gd name="connsiteY16" fmla="*/ 77469 h 102369"/>
                  <a:gd name="connsiteX17" fmla="*/ 163396 w 243477"/>
                  <a:gd name="connsiteY17" fmla="*/ 75325 h 102369"/>
                  <a:gd name="connsiteX18" fmla="*/ 239391 w 243477"/>
                  <a:gd name="connsiteY18" fmla="*/ 19588 h 102369"/>
                  <a:gd name="connsiteX19" fmla="*/ 243478 w 243477"/>
                  <a:gd name="connsiteY19" fmla="*/ 11066 h 10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477" h="102369">
                    <a:moveTo>
                      <a:pt x="243478" y="11066"/>
                    </a:moveTo>
                    <a:cubicBezTo>
                      <a:pt x="243508" y="4985"/>
                      <a:pt x="238602" y="30"/>
                      <a:pt x="232521" y="0"/>
                    </a:cubicBezTo>
                    <a:cubicBezTo>
                      <a:pt x="230462" y="-10"/>
                      <a:pt x="228442" y="557"/>
                      <a:pt x="226689" y="1637"/>
                    </a:cubicBezTo>
                    <a:lnTo>
                      <a:pt x="179377" y="28688"/>
                    </a:lnTo>
                    <a:cubicBezTo>
                      <a:pt x="180015" y="31766"/>
                      <a:pt x="179996" y="34945"/>
                      <a:pt x="179319" y="38015"/>
                    </a:cubicBezTo>
                    <a:cubicBezTo>
                      <a:pt x="176836" y="48290"/>
                      <a:pt x="167574" y="55479"/>
                      <a:pt x="157004" y="55335"/>
                    </a:cubicBezTo>
                    <a:lnTo>
                      <a:pt x="107905" y="55335"/>
                    </a:lnTo>
                    <a:lnTo>
                      <a:pt x="107905" y="44268"/>
                    </a:lnTo>
                    <a:lnTo>
                      <a:pt x="157707" y="44268"/>
                    </a:lnTo>
                    <a:cubicBezTo>
                      <a:pt x="163819" y="44268"/>
                      <a:pt x="168774" y="39313"/>
                      <a:pt x="168774" y="33201"/>
                    </a:cubicBezTo>
                    <a:cubicBezTo>
                      <a:pt x="168774" y="27088"/>
                      <a:pt x="163819" y="22133"/>
                      <a:pt x="157707" y="22133"/>
                    </a:cubicBezTo>
                    <a:lnTo>
                      <a:pt x="91304" y="22133"/>
                    </a:lnTo>
                    <a:cubicBezTo>
                      <a:pt x="86687" y="22135"/>
                      <a:pt x="82163" y="23426"/>
                      <a:pt x="78242" y="25863"/>
                    </a:cubicBezTo>
                    <a:lnTo>
                      <a:pt x="0" y="63635"/>
                    </a:lnTo>
                    <a:lnTo>
                      <a:pt x="38735" y="102370"/>
                    </a:lnTo>
                    <a:cubicBezTo>
                      <a:pt x="56633" y="84472"/>
                      <a:pt x="79891" y="77469"/>
                      <a:pt x="105138" y="77469"/>
                    </a:cubicBezTo>
                    <a:lnTo>
                      <a:pt x="156849" y="77469"/>
                    </a:lnTo>
                    <a:cubicBezTo>
                      <a:pt x="159204" y="77469"/>
                      <a:pt x="161497" y="76717"/>
                      <a:pt x="163396" y="75325"/>
                    </a:cubicBezTo>
                    <a:lnTo>
                      <a:pt x="239391" y="19588"/>
                    </a:lnTo>
                    <a:cubicBezTo>
                      <a:pt x="241968" y="17509"/>
                      <a:pt x="243469" y="14378"/>
                      <a:pt x="243478" y="11066"/>
                    </a:cubicBezTo>
                    <a:close/>
                  </a:path>
                </a:pathLst>
              </a:custGeom>
              <a:solidFill>
                <a:srgbClr val="FFFFFF"/>
              </a:solidFill>
              <a:ln w="1984" cap="flat">
                <a:noFill/>
                <a:prstDash val="solid"/>
                <a:miter/>
              </a:ln>
            </p:spPr>
            <p:txBody>
              <a:bodyPr rtlCol="0" anchor="ctr"/>
              <a:lstStyle/>
              <a:p>
                <a:endParaRPr lang="en-AU" sz="1600"/>
              </a:p>
            </p:txBody>
          </p:sp>
        </p:grpSp>
      </p:grpSp>
      <p:grpSp>
        <p:nvGrpSpPr>
          <p:cNvPr id="83" name="Group 82">
            <a:extLst>
              <a:ext uri="{FF2B5EF4-FFF2-40B4-BE49-F238E27FC236}">
                <a16:creationId xmlns:a16="http://schemas.microsoft.com/office/drawing/2014/main" id="{E5279397-B0D7-44C8-82F9-A55375562566}"/>
              </a:ext>
            </a:extLst>
          </p:cNvPr>
          <p:cNvGrpSpPr/>
          <p:nvPr/>
        </p:nvGrpSpPr>
        <p:grpSpPr>
          <a:xfrm>
            <a:off x="7435410" y="3456850"/>
            <a:ext cx="1566894" cy="718359"/>
            <a:chOff x="6880904" y="3435336"/>
            <a:chExt cx="1566894" cy="718359"/>
          </a:xfrm>
        </p:grpSpPr>
        <p:sp>
          <p:nvSpPr>
            <p:cNvPr id="84" name="Rectangle 83">
              <a:extLst>
                <a:ext uri="{FF2B5EF4-FFF2-40B4-BE49-F238E27FC236}">
                  <a16:creationId xmlns:a16="http://schemas.microsoft.com/office/drawing/2014/main" id="{F7A0DBD0-4F81-48F1-95F4-6C828A2567ED}"/>
                </a:ext>
              </a:extLst>
            </p:cNvPr>
            <p:cNvSpPr/>
            <p:nvPr/>
          </p:nvSpPr>
          <p:spPr>
            <a:xfrm>
              <a:off x="6880904" y="3930102"/>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Communication</a:t>
              </a:r>
            </a:p>
          </p:txBody>
        </p:sp>
        <p:grpSp>
          <p:nvGrpSpPr>
            <p:cNvPr id="85" name="Group 84">
              <a:extLst>
                <a:ext uri="{FF2B5EF4-FFF2-40B4-BE49-F238E27FC236}">
                  <a16:creationId xmlns:a16="http://schemas.microsoft.com/office/drawing/2014/main" id="{965FBACA-B5D9-4A10-A189-E7825A1A8753}"/>
                </a:ext>
              </a:extLst>
            </p:cNvPr>
            <p:cNvGrpSpPr/>
            <p:nvPr/>
          </p:nvGrpSpPr>
          <p:grpSpPr>
            <a:xfrm>
              <a:off x="7413807" y="3435336"/>
              <a:ext cx="501090" cy="501088"/>
              <a:chOff x="4236721" y="3350602"/>
              <a:chExt cx="670560" cy="670556"/>
            </a:xfrm>
          </p:grpSpPr>
          <p:pic>
            <p:nvPicPr>
              <p:cNvPr id="86" name="Graphic 85" descr="Speech with solid fill">
                <a:extLst>
                  <a:ext uri="{FF2B5EF4-FFF2-40B4-BE49-F238E27FC236}">
                    <a16:creationId xmlns:a16="http://schemas.microsoft.com/office/drawing/2014/main" id="{15C56F32-C012-4ABA-9E8A-DCA1540B576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3350602"/>
                <a:ext cx="670560" cy="670556"/>
              </a:xfrm>
              <a:prstGeom prst="rect">
                <a:avLst/>
              </a:prstGeom>
            </p:spPr>
          </p:pic>
          <p:pic>
            <p:nvPicPr>
              <p:cNvPr id="87" name="Graphic 86">
                <a:extLst>
                  <a:ext uri="{FF2B5EF4-FFF2-40B4-BE49-F238E27FC236}">
                    <a16:creationId xmlns:a16="http://schemas.microsoft.com/office/drawing/2014/main" id="{21DEE209-2881-46A4-AFE6-E3EC7A20217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4444185" y="3508060"/>
                <a:ext cx="265612" cy="259709"/>
              </a:xfrm>
              <a:prstGeom prst="rect">
                <a:avLst/>
              </a:prstGeom>
            </p:spPr>
          </p:pic>
        </p:grpSp>
      </p:grpSp>
      <p:grpSp>
        <p:nvGrpSpPr>
          <p:cNvPr id="88" name="Group 87">
            <a:extLst>
              <a:ext uri="{FF2B5EF4-FFF2-40B4-BE49-F238E27FC236}">
                <a16:creationId xmlns:a16="http://schemas.microsoft.com/office/drawing/2014/main" id="{04ACDBD6-E964-45B6-9F63-A67943C18213}"/>
              </a:ext>
            </a:extLst>
          </p:cNvPr>
          <p:cNvGrpSpPr/>
          <p:nvPr/>
        </p:nvGrpSpPr>
        <p:grpSpPr>
          <a:xfrm>
            <a:off x="7435410" y="4304344"/>
            <a:ext cx="1566894" cy="718359"/>
            <a:chOff x="6880904" y="4405328"/>
            <a:chExt cx="1566894" cy="718359"/>
          </a:xfrm>
        </p:grpSpPr>
        <p:sp>
          <p:nvSpPr>
            <p:cNvPr id="89" name="Rectangle 88">
              <a:extLst>
                <a:ext uri="{FF2B5EF4-FFF2-40B4-BE49-F238E27FC236}">
                  <a16:creationId xmlns:a16="http://schemas.microsoft.com/office/drawing/2014/main" id="{EBE3F0E8-6EBD-4B4F-851C-A696E2E402C4}"/>
                </a:ext>
              </a:extLst>
            </p:cNvPr>
            <p:cNvSpPr/>
            <p:nvPr/>
          </p:nvSpPr>
          <p:spPr>
            <a:xfrm>
              <a:off x="6880904" y="4900094"/>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Conduct and behaviour</a:t>
              </a:r>
            </a:p>
          </p:txBody>
        </p:sp>
        <p:grpSp>
          <p:nvGrpSpPr>
            <p:cNvPr id="90" name="Group 89">
              <a:extLst>
                <a:ext uri="{FF2B5EF4-FFF2-40B4-BE49-F238E27FC236}">
                  <a16:creationId xmlns:a16="http://schemas.microsoft.com/office/drawing/2014/main" id="{3FC2D290-02AD-463A-8344-FEE959E6F870}"/>
                </a:ext>
              </a:extLst>
            </p:cNvPr>
            <p:cNvGrpSpPr/>
            <p:nvPr/>
          </p:nvGrpSpPr>
          <p:grpSpPr>
            <a:xfrm>
              <a:off x="7413807" y="4405328"/>
              <a:ext cx="501090" cy="501088"/>
              <a:chOff x="4236721" y="4320594"/>
              <a:chExt cx="670560" cy="670556"/>
            </a:xfrm>
          </p:grpSpPr>
          <p:pic>
            <p:nvPicPr>
              <p:cNvPr id="91" name="Graphic 90" descr="Speech with solid fill">
                <a:extLst>
                  <a:ext uri="{FF2B5EF4-FFF2-40B4-BE49-F238E27FC236}">
                    <a16:creationId xmlns:a16="http://schemas.microsoft.com/office/drawing/2014/main" id="{E42141AD-9D8A-4E41-A08D-CD2B0037F5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4320594"/>
                <a:ext cx="670560" cy="670556"/>
              </a:xfrm>
              <a:prstGeom prst="rect">
                <a:avLst/>
              </a:prstGeom>
            </p:spPr>
          </p:pic>
          <p:pic>
            <p:nvPicPr>
              <p:cNvPr id="92" name="Graphic 91">
                <a:extLst>
                  <a:ext uri="{FF2B5EF4-FFF2-40B4-BE49-F238E27FC236}">
                    <a16:creationId xmlns:a16="http://schemas.microsoft.com/office/drawing/2014/main" id="{42139D88-CBB0-4432-9DA1-97E3B3B36CB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4444185" y="4475101"/>
                <a:ext cx="265610" cy="265610"/>
              </a:xfrm>
              <a:prstGeom prst="rect">
                <a:avLst/>
              </a:prstGeom>
            </p:spPr>
          </p:pic>
        </p:grpSp>
      </p:grpSp>
      <p:graphicFrame>
        <p:nvGraphicFramePr>
          <p:cNvPr id="103" name="Chart 102">
            <a:extLst>
              <a:ext uri="{FF2B5EF4-FFF2-40B4-BE49-F238E27FC236}">
                <a16:creationId xmlns:a16="http://schemas.microsoft.com/office/drawing/2014/main" id="{00000000-0008-0000-0300-000003000000}"/>
              </a:ext>
            </a:extLst>
          </p:cNvPr>
          <p:cNvGraphicFramePr>
            <a:graphicFrameLocks/>
          </p:cNvGraphicFramePr>
          <p:nvPr>
            <p:extLst>
              <p:ext uri="{D42A27DB-BD31-4B8C-83A1-F6EECF244321}">
                <p14:modId xmlns:p14="http://schemas.microsoft.com/office/powerpoint/2010/main" val="1867279100"/>
              </p:ext>
            </p:extLst>
          </p:nvPr>
        </p:nvGraphicFramePr>
        <p:xfrm>
          <a:off x="4540509" y="1445701"/>
          <a:ext cx="3391784" cy="4944624"/>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04" name="Chart 103">
            <a:extLst>
              <a:ext uri="{FF2B5EF4-FFF2-40B4-BE49-F238E27FC236}">
                <a16:creationId xmlns:a16="http://schemas.microsoft.com/office/drawing/2014/main" id="{88F0655D-C029-4140-91DE-1D2F7E4388A1}"/>
              </a:ext>
            </a:extLst>
          </p:cNvPr>
          <p:cNvGraphicFramePr>
            <a:graphicFrameLocks/>
          </p:cNvGraphicFramePr>
          <p:nvPr>
            <p:extLst>
              <p:ext uri="{D42A27DB-BD31-4B8C-83A1-F6EECF244321}">
                <p14:modId xmlns:p14="http://schemas.microsoft.com/office/powerpoint/2010/main" val="529755244"/>
              </p:ext>
            </p:extLst>
          </p:nvPr>
        </p:nvGraphicFramePr>
        <p:xfrm>
          <a:off x="8618406" y="1455226"/>
          <a:ext cx="3403916" cy="4944624"/>
        </p:xfrm>
        <a:graphic>
          <a:graphicData uri="http://schemas.openxmlformats.org/drawingml/2006/chart">
            <c:chart xmlns:c="http://schemas.openxmlformats.org/drawingml/2006/chart" xmlns:r="http://schemas.openxmlformats.org/officeDocument/2006/relationships" r:id="rId12"/>
          </a:graphicData>
        </a:graphic>
      </p:graphicFrame>
      <p:sp>
        <p:nvSpPr>
          <p:cNvPr id="57" name="Rectangle 56">
            <a:extLst>
              <a:ext uri="{FF2B5EF4-FFF2-40B4-BE49-F238E27FC236}">
                <a16:creationId xmlns:a16="http://schemas.microsoft.com/office/drawing/2014/main" id="{D9032D8A-39EF-4C0C-896B-ED6BEF088A56}"/>
              </a:ext>
            </a:extLst>
          </p:cNvPr>
          <p:cNvSpPr/>
          <p:nvPr/>
        </p:nvSpPr>
        <p:spPr>
          <a:xfrm>
            <a:off x="4671278"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grpSp>
        <p:nvGrpSpPr>
          <p:cNvPr id="55" name="Group 54">
            <a:extLst>
              <a:ext uri="{FF2B5EF4-FFF2-40B4-BE49-F238E27FC236}">
                <a16:creationId xmlns:a16="http://schemas.microsoft.com/office/drawing/2014/main" id="{2FBCD50E-D37E-4CD1-814B-16282DDF9277}"/>
              </a:ext>
            </a:extLst>
          </p:cNvPr>
          <p:cNvGrpSpPr/>
          <p:nvPr/>
        </p:nvGrpSpPr>
        <p:grpSpPr>
          <a:xfrm>
            <a:off x="4993144" y="5374263"/>
            <a:ext cx="2186737" cy="429557"/>
            <a:chOff x="369490" y="5470134"/>
            <a:chExt cx="2186737" cy="429557"/>
          </a:xfrm>
        </p:grpSpPr>
        <p:grpSp>
          <p:nvGrpSpPr>
            <p:cNvPr id="56" name="Group 55">
              <a:extLst>
                <a:ext uri="{FF2B5EF4-FFF2-40B4-BE49-F238E27FC236}">
                  <a16:creationId xmlns:a16="http://schemas.microsoft.com/office/drawing/2014/main" id="{DB16A6DD-D30D-44EE-8F1F-AF094F0FA82D}"/>
                </a:ext>
              </a:extLst>
            </p:cNvPr>
            <p:cNvGrpSpPr/>
            <p:nvPr/>
          </p:nvGrpSpPr>
          <p:grpSpPr>
            <a:xfrm>
              <a:off x="369490" y="5470134"/>
              <a:ext cx="1516524" cy="236220"/>
              <a:chOff x="369490" y="5470134"/>
              <a:chExt cx="1516524" cy="236220"/>
            </a:xfrm>
          </p:grpSpPr>
          <p:sp>
            <p:nvSpPr>
              <p:cNvPr id="63" name="Oval 62">
                <a:extLst>
                  <a:ext uri="{FF2B5EF4-FFF2-40B4-BE49-F238E27FC236}">
                    <a16:creationId xmlns:a16="http://schemas.microsoft.com/office/drawing/2014/main" id="{2C09F400-C0A1-4720-B657-5CA92E41017F}"/>
                  </a:ext>
                </a:extLst>
              </p:cNvPr>
              <p:cNvSpPr/>
              <p:nvPr/>
            </p:nvSpPr>
            <p:spPr>
              <a:xfrm>
                <a:off x="369490" y="5508246"/>
                <a:ext cx="125810" cy="12581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4" name="Rectangle 63">
                <a:extLst>
                  <a:ext uri="{FF2B5EF4-FFF2-40B4-BE49-F238E27FC236}">
                    <a16:creationId xmlns:a16="http://schemas.microsoft.com/office/drawing/2014/main" id="{D6DB30DD-57AC-415F-B7DB-D50768B1C38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(n=64)</a:t>
                </a:r>
              </a:p>
            </p:txBody>
          </p:sp>
        </p:grpSp>
        <p:grpSp>
          <p:nvGrpSpPr>
            <p:cNvPr id="59" name="Group 58">
              <a:extLst>
                <a:ext uri="{FF2B5EF4-FFF2-40B4-BE49-F238E27FC236}">
                  <a16:creationId xmlns:a16="http://schemas.microsoft.com/office/drawing/2014/main" id="{11B7EFF3-7D7B-45DC-B92B-15AF2091FFBD}"/>
                </a:ext>
              </a:extLst>
            </p:cNvPr>
            <p:cNvGrpSpPr/>
            <p:nvPr/>
          </p:nvGrpSpPr>
          <p:grpSpPr>
            <a:xfrm>
              <a:off x="369490" y="5663471"/>
              <a:ext cx="2186737" cy="236220"/>
              <a:chOff x="369490" y="5373085"/>
              <a:chExt cx="2186737" cy="236220"/>
            </a:xfrm>
          </p:grpSpPr>
          <p:sp>
            <p:nvSpPr>
              <p:cNvPr id="61" name="Oval 60">
                <a:extLst>
                  <a:ext uri="{FF2B5EF4-FFF2-40B4-BE49-F238E27FC236}">
                    <a16:creationId xmlns:a16="http://schemas.microsoft.com/office/drawing/2014/main" id="{A1A208D4-1A3E-42CD-AF4E-B35E95F8EE61}"/>
                  </a:ext>
                </a:extLst>
              </p:cNvPr>
              <p:cNvSpPr/>
              <p:nvPr/>
            </p:nvSpPr>
            <p:spPr>
              <a:xfrm>
                <a:off x="369490" y="5411197"/>
                <a:ext cx="125810" cy="12581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2" name="Rectangle 61">
                <a:extLst>
                  <a:ext uri="{FF2B5EF4-FFF2-40B4-BE49-F238E27FC236}">
                    <a16:creationId xmlns:a16="http://schemas.microsoft.com/office/drawing/2014/main" id="{CB5D0E10-8852-4137-8C7E-F4E521A448D5}"/>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(n=33)</a:t>
                </a:r>
              </a:p>
            </p:txBody>
          </p:sp>
        </p:grpSp>
      </p:grpSp>
      <p:grpSp>
        <p:nvGrpSpPr>
          <p:cNvPr id="65" name="Group 64">
            <a:extLst>
              <a:ext uri="{FF2B5EF4-FFF2-40B4-BE49-F238E27FC236}">
                <a16:creationId xmlns:a16="http://schemas.microsoft.com/office/drawing/2014/main" id="{A725881C-27AD-4F60-8C05-44CFEDB39763}"/>
              </a:ext>
            </a:extLst>
          </p:cNvPr>
          <p:cNvGrpSpPr/>
          <p:nvPr/>
        </p:nvGrpSpPr>
        <p:grpSpPr>
          <a:xfrm>
            <a:off x="9757431" y="5396178"/>
            <a:ext cx="2186737" cy="429557"/>
            <a:chOff x="369490" y="5470134"/>
            <a:chExt cx="2186737" cy="429557"/>
          </a:xfrm>
        </p:grpSpPr>
        <p:grpSp>
          <p:nvGrpSpPr>
            <p:cNvPr id="66" name="Group 65">
              <a:extLst>
                <a:ext uri="{FF2B5EF4-FFF2-40B4-BE49-F238E27FC236}">
                  <a16:creationId xmlns:a16="http://schemas.microsoft.com/office/drawing/2014/main" id="{6429764C-B973-4172-A5E7-4753019EA51A}"/>
                </a:ext>
              </a:extLst>
            </p:cNvPr>
            <p:cNvGrpSpPr/>
            <p:nvPr/>
          </p:nvGrpSpPr>
          <p:grpSpPr>
            <a:xfrm>
              <a:off x="369490" y="5470134"/>
              <a:ext cx="1516524" cy="236220"/>
              <a:chOff x="369490" y="5470134"/>
              <a:chExt cx="1516524" cy="236220"/>
            </a:xfrm>
          </p:grpSpPr>
          <p:sp>
            <p:nvSpPr>
              <p:cNvPr id="70" name="Oval 69">
                <a:extLst>
                  <a:ext uri="{FF2B5EF4-FFF2-40B4-BE49-F238E27FC236}">
                    <a16:creationId xmlns:a16="http://schemas.microsoft.com/office/drawing/2014/main" id="{E58CD999-A323-4FC1-BDEA-A48F93586BC0}"/>
                  </a:ext>
                </a:extLst>
              </p:cNvPr>
              <p:cNvSpPr/>
              <p:nvPr/>
            </p:nvSpPr>
            <p:spPr>
              <a:xfrm>
                <a:off x="369490" y="5508246"/>
                <a:ext cx="125810" cy="12581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71" name="Rectangle 70">
                <a:extLst>
                  <a:ext uri="{FF2B5EF4-FFF2-40B4-BE49-F238E27FC236}">
                    <a16:creationId xmlns:a16="http://schemas.microsoft.com/office/drawing/2014/main" id="{B073341D-203C-476E-B503-B355E196931A}"/>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(n=21)</a:t>
                </a:r>
              </a:p>
            </p:txBody>
          </p:sp>
        </p:grpSp>
        <p:grpSp>
          <p:nvGrpSpPr>
            <p:cNvPr id="67" name="Group 66">
              <a:extLst>
                <a:ext uri="{FF2B5EF4-FFF2-40B4-BE49-F238E27FC236}">
                  <a16:creationId xmlns:a16="http://schemas.microsoft.com/office/drawing/2014/main" id="{7B75073D-D06C-412E-A295-F414775C9CA3}"/>
                </a:ext>
              </a:extLst>
            </p:cNvPr>
            <p:cNvGrpSpPr/>
            <p:nvPr/>
          </p:nvGrpSpPr>
          <p:grpSpPr>
            <a:xfrm>
              <a:off x="369490" y="5663471"/>
              <a:ext cx="2186737" cy="236220"/>
              <a:chOff x="369490" y="5373085"/>
              <a:chExt cx="2186737" cy="236220"/>
            </a:xfrm>
          </p:grpSpPr>
          <p:sp>
            <p:nvSpPr>
              <p:cNvPr id="68" name="Oval 67">
                <a:extLst>
                  <a:ext uri="{FF2B5EF4-FFF2-40B4-BE49-F238E27FC236}">
                    <a16:creationId xmlns:a16="http://schemas.microsoft.com/office/drawing/2014/main" id="{096E4DDA-CDA9-4BE0-9CD6-4ECDE7200BA1}"/>
                  </a:ext>
                </a:extLst>
              </p:cNvPr>
              <p:cNvSpPr/>
              <p:nvPr/>
            </p:nvSpPr>
            <p:spPr>
              <a:xfrm>
                <a:off x="369490" y="5411197"/>
                <a:ext cx="125810" cy="12581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9" name="Rectangle 68">
                <a:extLst>
                  <a:ext uri="{FF2B5EF4-FFF2-40B4-BE49-F238E27FC236}">
                    <a16:creationId xmlns:a16="http://schemas.microsoft.com/office/drawing/2014/main" id="{0892C425-D844-4FC1-B442-52B4A2286E5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(n=8)</a:t>
                </a:r>
              </a:p>
            </p:txBody>
          </p:sp>
        </p:grpSp>
      </p:grpSp>
      <p:sp>
        <p:nvSpPr>
          <p:cNvPr id="72" name="Rectangle 71">
            <a:extLst>
              <a:ext uri="{FF2B5EF4-FFF2-40B4-BE49-F238E27FC236}">
                <a16:creationId xmlns:a16="http://schemas.microsoft.com/office/drawing/2014/main" id="{64223BFA-6A36-4F4F-8BF2-4A3130670517}"/>
              </a:ext>
            </a:extLst>
          </p:cNvPr>
          <p:cNvSpPr/>
          <p:nvPr/>
        </p:nvSpPr>
        <p:spPr>
          <a:xfrm>
            <a:off x="7435410" y="5769866"/>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Diagnosis</a:t>
            </a:r>
          </a:p>
        </p:txBody>
      </p:sp>
      <p:grpSp>
        <p:nvGrpSpPr>
          <p:cNvPr id="93" name="Group 92">
            <a:extLst>
              <a:ext uri="{FF2B5EF4-FFF2-40B4-BE49-F238E27FC236}">
                <a16:creationId xmlns:a16="http://schemas.microsoft.com/office/drawing/2014/main" id="{F01A3304-67B9-4679-A0BC-EE306FC0A0EE}"/>
              </a:ext>
            </a:extLst>
          </p:cNvPr>
          <p:cNvGrpSpPr/>
          <p:nvPr/>
        </p:nvGrpSpPr>
        <p:grpSpPr>
          <a:xfrm>
            <a:off x="7968313" y="5275100"/>
            <a:ext cx="501090" cy="501088"/>
            <a:chOff x="4236721" y="5290585"/>
            <a:chExt cx="670560" cy="670556"/>
          </a:xfrm>
        </p:grpSpPr>
        <p:pic>
          <p:nvPicPr>
            <p:cNvPr id="94" name="Graphic 93" descr="Speech with solid fill">
              <a:extLst>
                <a:ext uri="{FF2B5EF4-FFF2-40B4-BE49-F238E27FC236}">
                  <a16:creationId xmlns:a16="http://schemas.microsoft.com/office/drawing/2014/main" id="{0AC9E8CF-725E-4E12-9512-69C078DDD3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5290585"/>
              <a:ext cx="670560" cy="670556"/>
            </a:xfrm>
            <a:prstGeom prst="rect">
              <a:avLst/>
            </a:prstGeom>
          </p:spPr>
        </p:pic>
        <p:pic>
          <p:nvPicPr>
            <p:cNvPr id="95" name="Graphic 94" descr="Clipboard Partially Checked with solid fill">
              <a:extLst>
                <a:ext uri="{FF2B5EF4-FFF2-40B4-BE49-F238E27FC236}">
                  <a16:creationId xmlns:a16="http://schemas.microsoft.com/office/drawing/2014/main" id="{2A1CCA53-172E-4C1F-AAA8-D348FD034F9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4444185" y="5445092"/>
              <a:ext cx="265610" cy="265610"/>
            </a:xfrm>
            <a:prstGeom prst="rect">
              <a:avLst/>
            </a:prstGeom>
          </p:spPr>
        </p:pic>
      </p:grpSp>
    </p:spTree>
    <p:extLst>
      <p:ext uri="{BB962C8B-B14F-4D97-AF65-F5344CB8AC3E}">
        <p14:creationId xmlns:p14="http://schemas.microsoft.com/office/powerpoint/2010/main" val="2468528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Rectangle 131">
            <a:extLst>
              <a:ext uri="{FF2B5EF4-FFF2-40B4-BE49-F238E27FC236}">
                <a16:creationId xmlns:a16="http://schemas.microsoft.com/office/drawing/2014/main" id="{E0AB169A-8A51-44E8-94C7-BAEBB2A9D6F3}"/>
              </a:ext>
            </a:extLst>
          </p:cNvPr>
          <p:cNvSpPr/>
          <p:nvPr/>
        </p:nvSpPr>
        <p:spPr>
          <a:xfrm>
            <a:off x="2859830" y="1491666"/>
            <a:ext cx="4632352" cy="482319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261" name="Rectangle 260">
            <a:extLst>
              <a:ext uri="{FF2B5EF4-FFF2-40B4-BE49-F238E27FC236}">
                <a16:creationId xmlns:a16="http://schemas.microsoft.com/office/drawing/2014/main" id="{80CCF1A3-4801-4104-9604-01A801DA4BBC}"/>
              </a:ext>
            </a:extLst>
          </p:cNvPr>
          <p:cNvSpPr/>
          <p:nvPr/>
        </p:nvSpPr>
        <p:spPr>
          <a:xfrm>
            <a:off x="7544739" y="1491582"/>
            <a:ext cx="4647261" cy="482671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aphicFrame>
        <p:nvGraphicFramePr>
          <p:cNvPr id="173" name="Chart 172">
            <a:extLst>
              <a:ext uri="{FF2B5EF4-FFF2-40B4-BE49-F238E27FC236}">
                <a16:creationId xmlns:a16="http://schemas.microsoft.com/office/drawing/2014/main" id="{04BB2B5A-722C-4A7A-A499-A35AE1989BDA}"/>
              </a:ext>
            </a:extLst>
          </p:cNvPr>
          <p:cNvGraphicFramePr>
            <a:graphicFrameLocks/>
          </p:cNvGraphicFramePr>
          <p:nvPr>
            <p:extLst>
              <p:ext uri="{D42A27DB-BD31-4B8C-83A1-F6EECF244321}">
                <p14:modId xmlns:p14="http://schemas.microsoft.com/office/powerpoint/2010/main" val="1061380672"/>
              </p:ext>
            </p:extLst>
          </p:nvPr>
        </p:nvGraphicFramePr>
        <p:xfrm>
          <a:off x="9569412" y="1954564"/>
          <a:ext cx="3038474" cy="40539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4" name="Chart 173">
            <a:extLst>
              <a:ext uri="{FF2B5EF4-FFF2-40B4-BE49-F238E27FC236}">
                <a16:creationId xmlns:a16="http://schemas.microsoft.com/office/drawing/2014/main" id="{01D02E88-6F37-45DE-B3FF-C3B24874EC9E}"/>
              </a:ext>
            </a:extLst>
          </p:cNvPr>
          <p:cNvGraphicFramePr>
            <a:graphicFrameLocks/>
          </p:cNvGraphicFramePr>
          <p:nvPr>
            <p:extLst>
              <p:ext uri="{D42A27DB-BD31-4B8C-83A1-F6EECF244321}">
                <p14:modId xmlns:p14="http://schemas.microsoft.com/office/powerpoint/2010/main" val="3764743340"/>
              </p:ext>
            </p:extLst>
          </p:nvPr>
        </p:nvGraphicFramePr>
        <p:xfrm>
          <a:off x="9588266" y="2235794"/>
          <a:ext cx="3038474" cy="4053922"/>
        </p:xfrm>
        <a:graphic>
          <a:graphicData uri="http://schemas.openxmlformats.org/drawingml/2006/chart">
            <c:chart xmlns:c="http://schemas.openxmlformats.org/drawingml/2006/chart" xmlns:r="http://schemas.openxmlformats.org/officeDocument/2006/relationships" r:id="rId3"/>
          </a:graphicData>
        </a:graphic>
      </p:graphicFrame>
      <p:sp>
        <p:nvSpPr>
          <p:cNvPr id="60" name="Rectangle 59">
            <a:extLst>
              <a:ext uri="{FF2B5EF4-FFF2-40B4-BE49-F238E27FC236}">
                <a16:creationId xmlns:a16="http://schemas.microsoft.com/office/drawing/2014/main" id="{DE5ECE95-8FC4-4D84-B531-2A4DA54A0CA3}"/>
              </a:ext>
            </a:extLst>
          </p:cNvPr>
          <p:cNvSpPr/>
          <p:nvPr/>
        </p:nvSpPr>
        <p:spPr>
          <a:xfrm>
            <a:off x="3351687" y="2426071"/>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p>
          <a:p>
            <a:pPr>
              <a:lnSpc>
                <a:spcPct val="80000"/>
              </a:lnSpc>
            </a:pPr>
            <a:r>
              <a:rPr lang="en-AU" sz="1100" dirty="0">
                <a:solidFill>
                  <a:schemeClr val="accent3"/>
                </a:solidFill>
                <a:latin typeface="Arial Nova Light" panose="020B0304020202020204" pitchFamily="34" charset="0"/>
              </a:rPr>
              <a:t>Inadequate consideration of views or preferences of compulsory patients</a:t>
            </a:r>
            <a:endParaRPr lang="en-AU" sz="1200" dirty="0">
              <a:solidFill>
                <a:schemeClr val="accent3"/>
              </a:solidFill>
              <a:latin typeface="Arial Nova Light" panose="020B0304020202020204" pitchFamily="34" charset="0"/>
            </a:endParaRPr>
          </a:p>
        </p:txBody>
      </p:sp>
      <p:sp>
        <p:nvSpPr>
          <p:cNvPr id="215" name="Rectangle 214">
            <a:extLst>
              <a:ext uri="{FF2B5EF4-FFF2-40B4-BE49-F238E27FC236}">
                <a16:creationId xmlns:a16="http://schemas.microsoft.com/office/drawing/2014/main" id="{747B5C4E-BFB7-4CD3-8BB4-CE0B73C31E26}"/>
              </a:ext>
            </a:extLst>
          </p:cNvPr>
          <p:cNvSpPr/>
          <p:nvPr/>
        </p:nvSpPr>
        <p:spPr>
          <a:xfrm>
            <a:off x="3351687"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kern="1200" dirty="0">
                <a:solidFill>
                  <a:srgbClr val="052A39"/>
                </a:solidFill>
                <a:effectLst/>
                <a:latin typeface="Arial Rounded MT Bold" panose="020F0704030504030204" pitchFamily="34" charset="0"/>
                <a:ea typeface="+mn-ea"/>
                <a:cs typeface="+mn-cs"/>
              </a:rPr>
              <a:t>Treatment</a:t>
            </a:r>
            <a:r>
              <a:rPr lang="en-AU" sz="1100" kern="1200" dirty="0">
                <a:solidFill>
                  <a:srgbClr val="052A39"/>
                </a:solidFill>
                <a:effectLst/>
                <a:latin typeface="Arial Nova Light" panose="020B0304020202020204" pitchFamily="34" charset="0"/>
                <a:ea typeface="+mn-ea"/>
                <a:cs typeface="+mn-cs"/>
              </a:rPr>
              <a:t> </a:t>
            </a:r>
            <a:br>
              <a:rPr lang="en-AU" sz="1100" kern="1200" dirty="0">
                <a:solidFill>
                  <a:srgbClr val="052A39"/>
                </a:solidFill>
                <a:effectLst/>
                <a:latin typeface="Arial Nova Light" panose="020B0304020202020204" pitchFamily="34" charset="0"/>
                <a:ea typeface="+mn-ea"/>
                <a:cs typeface="+mn-cs"/>
              </a:rPr>
            </a:br>
            <a:r>
              <a:rPr lang="en-AU" sz="1100" kern="1200" dirty="0">
                <a:solidFill>
                  <a:srgbClr val="052A39"/>
                </a:solidFill>
                <a:effectLst/>
                <a:latin typeface="Arial Nova Light" panose="020B0304020202020204" pitchFamily="34" charset="0"/>
                <a:ea typeface="+mn-ea"/>
                <a:cs typeface="+mn-cs"/>
              </a:rPr>
              <a:t>Disagreement with treatment order</a:t>
            </a:r>
            <a:endParaRPr lang="en-AU" sz="1100" dirty="0">
              <a:effectLst/>
            </a:endParaRPr>
          </a:p>
        </p:txBody>
      </p:sp>
      <p:sp>
        <p:nvSpPr>
          <p:cNvPr id="220" name="Rectangle 219">
            <a:extLst>
              <a:ext uri="{FF2B5EF4-FFF2-40B4-BE49-F238E27FC236}">
                <a16:creationId xmlns:a16="http://schemas.microsoft.com/office/drawing/2014/main" id="{9E6176AF-CD31-4699-9854-08B85C105DB8}"/>
              </a:ext>
            </a:extLst>
          </p:cNvPr>
          <p:cNvSpPr/>
          <p:nvPr/>
        </p:nvSpPr>
        <p:spPr>
          <a:xfrm>
            <a:off x="3351687"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Lack of care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or attention</a:t>
            </a:r>
            <a:endParaRPr lang="en-AU" sz="1200" dirty="0">
              <a:solidFill>
                <a:schemeClr val="accent3"/>
              </a:solidFill>
              <a:latin typeface="Arial Nova Light" panose="020B0304020202020204" pitchFamily="34" charset="0"/>
            </a:endParaRPr>
          </a:p>
        </p:txBody>
      </p:sp>
      <p:sp>
        <p:nvSpPr>
          <p:cNvPr id="231" name="Rectangle 230">
            <a:extLst>
              <a:ext uri="{FF2B5EF4-FFF2-40B4-BE49-F238E27FC236}">
                <a16:creationId xmlns:a16="http://schemas.microsoft.com/office/drawing/2014/main" id="{F98914ED-6BB0-4C91-8310-A652F7EE63C8}"/>
              </a:ext>
            </a:extLst>
          </p:cNvPr>
          <p:cNvSpPr/>
          <p:nvPr/>
        </p:nvSpPr>
        <p:spPr>
          <a:xfrm>
            <a:off x="3351687"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Inadequate consideration of views or preferences of voluntary consumers</a:t>
            </a:r>
            <a:endParaRPr lang="en-AU" sz="1200" dirty="0">
              <a:solidFill>
                <a:schemeClr val="accent3"/>
              </a:solidFill>
              <a:latin typeface="Arial Nova Light" panose="020B0304020202020204" pitchFamily="34" charset="0"/>
            </a:endParaRPr>
          </a:p>
          <a:p>
            <a:pPr>
              <a:lnSpc>
                <a:spcPct val="80000"/>
              </a:lnSpc>
            </a:pPr>
            <a:endParaRPr lang="en-AU" sz="1200" dirty="0">
              <a:solidFill>
                <a:schemeClr val="accent3"/>
              </a:solidFill>
              <a:latin typeface="Arial Nova Light" panose="020B0304020202020204" pitchFamily="34" charset="0"/>
            </a:endParaRPr>
          </a:p>
        </p:txBody>
      </p:sp>
      <p:sp>
        <p:nvSpPr>
          <p:cNvPr id="242" name="Rectangle 241">
            <a:extLst>
              <a:ext uri="{FF2B5EF4-FFF2-40B4-BE49-F238E27FC236}">
                <a16:creationId xmlns:a16="http://schemas.microsoft.com/office/drawing/2014/main" id="{1CBD92E4-537C-4C49-ACEB-40A0C7D5FE1D}"/>
              </a:ext>
            </a:extLst>
          </p:cNvPr>
          <p:cNvSpPr/>
          <p:nvPr/>
        </p:nvSpPr>
        <p:spPr>
          <a:xfrm>
            <a:off x="3351687"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p>
          <a:p>
            <a:pPr>
              <a:lnSpc>
                <a:spcPct val="80000"/>
              </a:lnSpc>
            </a:pPr>
            <a:r>
              <a:rPr lang="en-AU" sz="1100" dirty="0">
                <a:solidFill>
                  <a:schemeClr val="accent3"/>
                </a:solidFill>
                <a:latin typeface="Arial Nova Light" panose="020B0304020202020204" pitchFamily="34" charset="0"/>
              </a:rPr>
              <a:t>Inadequate consideration of views or preferences of family/carer of voluntary consumers</a:t>
            </a:r>
            <a:endParaRPr lang="en-AU" sz="1200" dirty="0">
              <a:solidFill>
                <a:schemeClr val="accent3"/>
              </a:solidFill>
              <a:latin typeface="Arial Nova Light" panose="020B0304020202020204" pitchFamily="34" charset="0"/>
            </a:endParaRPr>
          </a:p>
        </p:txBody>
      </p:sp>
      <p:sp>
        <p:nvSpPr>
          <p:cNvPr id="299" name="Rectangle 298">
            <a:extLst>
              <a:ext uri="{FF2B5EF4-FFF2-40B4-BE49-F238E27FC236}">
                <a16:creationId xmlns:a16="http://schemas.microsoft.com/office/drawing/2014/main" id="{962F27F7-9DE4-42AC-B46E-FF6E4F09DBEC}"/>
              </a:ext>
            </a:extLst>
          </p:cNvPr>
          <p:cNvSpPr/>
          <p:nvPr/>
        </p:nvSpPr>
        <p:spPr>
          <a:xfrm>
            <a:off x="8059441" y="2426071"/>
            <a:ext cx="1692635"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Conduct &amp; behaviour</a:t>
            </a:r>
          </a:p>
          <a:p>
            <a:pPr>
              <a:lnSpc>
                <a:spcPct val="80000"/>
              </a:lnSpc>
            </a:pPr>
            <a:r>
              <a:rPr lang="en-AU" sz="1100" dirty="0">
                <a:solidFill>
                  <a:schemeClr val="accent3"/>
                </a:solidFill>
                <a:latin typeface="Arial Nova Light" panose="020B0304020202020204" pitchFamily="34" charset="0"/>
              </a:rPr>
              <a:t>Rudeness, lack of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respect or discourtesy</a:t>
            </a:r>
            <a:endParaRPr lang="en-AU" sz="1200" dirty="0">
              <a:solidFill>
                <a:schemeClr val="accent3"/>
              </a:solidFill>
              <a:latin typeface="Arial Nova Light" panose="020B0304020202020204" pitchFamily="34" charset="0"/>
            </a:endParaRPr>
          </a:p>
        </p:txBody>
      </p:sp>
      <p:sp>
        <p:nvSpPr>
          <p:cNvPr id="295" name="Rectangle 294">
            <a:extLst>
              <a:ext uri="{FF2B5EF4-FFF2-40B4-BE49-F238E27FC236}">
                <a16:creationId xmlns:a16="http://schemas.microsoft.com/office/drawing/2014/main" id="{CD961B2F-10B2-4BA2-88B5-724F72E2969F}"/>
              </a:ext>
            </a:extLst>
          </p:cNvPr>
          <p:cNvSpPr/>
          <p:nvPr/>
        </p:nvSpPr>
        <p:spPr>
          <a:xfrm>
            <a:off x="8059441"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Inadequate consideration of views or preferences of voluntary consumers</a:t>
            </a:r>
            <a:endParaRPr lang="en-AU" sz="1200" dirty="0">
              <a:solidFill>
                <a:schemeClr val="accent3"/>
              </a:solidFill>
              <a:latin typeface="Arial Nova Light" panose="020B0304020202020204" pitchFamily="34" charset="0"/>
            </a:endParaRPr>
          </a:p>
          <a:p>
            <a:pPr>
              <a:lnSpc>
                <a:spcPct val="80000"/>
              </a:lnSpc>
            </a:pPr>
            <a:endParaRPr lang="en-AU" sz="1200" dirty="0">
              <a:solidFill>
                <a:schemeClr val="accent3"/>
              </a:solidFill>
              <a:latin typeface="Arial Nova Light" panose="020B0304020202020204" pitchFamily="34" charset="0"/>
            </a:endParaRPr>
          </a:p>
        </p:txBody>
      </p:sp>
      <p:sp>
        <p:nvSpPr>
          <p:cNvPr id="291" name="Rectangle 290">
            <a:extLst>
              <a:ext uri="{FF2B5EF4-FFF2-40B4-BE49-F238E27FC236}">
                <a16:creationId xmlns:a16="http://schemas.microsoft.com/office/drawing/2014/main" id="{0AD5A55C-8B7B-438E-A04E-45A331762F74}"/>
              </a:ext>
            </a:extLst>
          </p:cNvPr>
          <p:cNvSpPr/>
          <p:nvPr/>
        </p:nvSpPr>
        <p:spPr>
          <a:xfrm>
            <a:off x="8059441"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dirty="0">
                <a:solidFill>
                  <a:schemeClr val="accent3"/>
                </a:solidFill>
                <a:latin typeface="Arial Rounded MT Bold" panose="020F0704030504030204" pitchFamily="34" charset="0"/>
              </a:rPr>
              <a:t>Communication</a:t>
            </a:r>
          </a:p>
          <a:p>
            <a:pPr marL="0" algn="l" rtl="0" eaLnBrk="1" latinLnBrk="0" hangingPunct="1">
              <a:lnSpc>
                <a:spcPct val="80000"/>
              </a:lnSpc>
              <a:spcBef>
                <a:spcPts val="0"/>
              </a:spcBef>
              <a:spcAft>
                <a:spcPts val="0"/>
              </a:spcAft>
            </a:pPr>
            <a:r>
              <a:rPr lang="en-AU" sz="1100" kern="1200" dirty="0">
                <a:solidFill>
                  <a:srgbClr val="052A39"/>
                </a:solidFill>
                <a:effectLst/>
                <a:latin typeface="Arial Nova Light" panose="020B0304020202020204" pitchFamily="34" charset="0"/>
              </a:rPr>
              <a:t>Inadequate, misleading or confusing information provided to family/carer</a:t>
            </a:r>
            <a:endParaRPr lang="en-AU" sz="1100" dirty="0">
              <a:effectLst/>
              <a:latin typeface="Arial Nova Light" panose="020B0304020202020204" pitchFamily="34" charset="0"/>
            </a:endParaRPr>
          </a:p>
        </p:txBody>
      </p:sp>
      <p:sp>
        <p:nvSpPr>
          <p:cNvPr id="269" name="Rectangle 268">
            <a:extLst>
              <a:ext uri="{FF2B5EF4-FFF2-40B4-BE49-F238E27FC236}">
                <a16:creationId xmlns:a16="http://schemas.microsoft.com/office/drawing/2014/main" id="{6F9C93EA-50B3-4707-BAD8-76B898AD0A7D}"/>
              </a:ext>
            </a:extLst>
          </p:cNvPr>
          <p:cNvSpPr/>
          <p:nvPr/>
        </p:nvSpPr>
        <p:spPr>
          <a:xfrm>
            <a:off x="8059441"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Treatment</a:t>
            </a: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 </a:t>
            </a:r>
            <a:b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b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Inadequate treatment planning</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73" name="Rectangle 272">
            <a:extLst>
              <a:ext uri="{FF2B5EF4-FFF2-40B4-BE49-F238E27FC236}">
                <a16:creationId xmlns:a16="http://schemas.microsoft.com/office/drawing/2014/main" id="{3A4D5A25-AB44-43B5-B0DE-CDFC7F4E0272}"/>
              </a:ext>
            </a:extLst>
          </p:cNvPr>
          <p:cNvSpPr/>
          <p:nvPr/>
        </p:nvSpPr>
        <p:spPr>
          <a:xfrm>
            <a:off x="8059441"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Conduct &amp; behaviour</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Lack of empathy or compassion</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426" name="Rectangle 425">
            <a:extLst>
              <a:ext uri="{FF2B5EF4-FFF2-40B4-BE49-F238E27FC236}">
                <a16:creationId xmlns:a16="http://schemas.microsoft.com/office/drawing/2014/main" id="{7DAAAAC6-34B0-45A0-AF1D-CF3264268B45}"/>
              </a:ext>
            </a:extLst>
          </p:cNvPr>
          <p:cNvSpPr/>
          <p:nvPr/>
        </p:nvSpPr>
        <p:spPr>
          <a:xfrm>
            <a:off x="2894888"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156" name="TextBox 155">
            <a:extLst>
              <a:ext uri="{FF2B5EF4-FFF2-40B4-BE49-F238E27FC236}">
                <a16:creationId xmlns:a16="http://schemas.microsoft.com/office/drawing/2014/main" id="{DD2CACB0-98A4-471A-9DEE-A4A2CC4EFE99}"/>
              </a:ext>
            </a:extLst>
          </p:cNvPr>
          <p:cNvSpPr txBox="1"/>
          <p:nvPr/>
        </p:nvSpPr>
        <p:spPr>
          <a:xfrm>
            <a:off x="406564" y="1491666"/>
            <a:ext cx="2371263" cy="3447098"/>
          </a:xfrm>
          <a:prstGeom prst="rect">
            <a:avLst/>
          </a:prstGeom>
          <a:noFill/>
        </p:spPr>
        <p:txBody>
          <a:bodyPr wrap="square">
            <a:spAutoFit/>
          </a:bodyPr>
          <a:lstStyle/>
          <a:p>
            <a:pPr>
              <a:lnSpc>
                <a:spcPct val="80000"/>
              </a:lnSpc>
              <a:spcBef>
                <a:spcPts val="600"/>
              </a:spcBef>
              <a:spcAft>
                <a:spcPts val="600"/>
              </a:spcAft>
            </a:pPr>
            <a:r>
              <a:rPr lang="en-AU" sz="1600" dirty="0">
                <a:solidFill>
                  <a:schemeClr val="accent3"/>
                </a:solidFill>
                <a:latin typeface="Arial Nova Light" panose="020B0304020202020204" pitchFamily="34" charset="0"/>
              </a:rPr>
              <a:t>Inadequate consideration of views or preferences of compulsory patients was the most raised issue in complaints about Northern AMHS to the MHCC, at similar levels to the sector.</a:t>
            </a:r>
          </a:p>
          <a:p>
            <a:pPr>
              <a:lnSpc>
                <a:spcPct val="80000"/>
              </a:lnSpc>
              <a:spcBef>
                <a:spcPts val="600"/>
              </a:spcBef>
              <a:spcAft>
                <a:spcPts val="600"/>
              </a:spcAft>
            </a:pPr>
            <a:r>
              <a:rPr lang="en-AU" sz="1600" dirty="0">
                <a:solidFill>
                  <a:schemeClr val="accent3"/>
                </a:solidFill>
                <a:latin typeface="Arial Nova Light" panose="020B0304020202020204" pitchFamily="34" charset="0"/>
              </a:rPr>
              <a:t>Rudeness, lack of </a:t>
            </a:r>
            <a:br>
              <a:rPr lang="en-AU" sz="1600" dirty="0">
                <a:solidFill>
                  <a:schemeClr val="accent3"/>
                </a:solidFill>
                <a:latin typeface="Arial Nova Light" panose="020B0304020202020204" pitchFamily="34" charset="0"/>
              </a:rPr>
            </a:br>
            <a:r>
              <a:rPr lang="en-AU" sz="1600" dirty="0">
                <a:solidFill>
                  <a:schemeClr val="accent3"/>
                </a:solidFill>
                <a:latin typeface="Arial Nova Light" panose="020B0304020202020204" pitchFamily="34" charset="0"/>
              </a:rPr>
              <a:t>respect or discourtesy</a:t>
            </a:r>
            <a:r>
              <a:rPr lang="en-AU" dirty="0">
                <a:solidFill>
                  <a:schemeClr val="accent3"/>
                </a:solidFill>
                <a:latin typeface="Arial Nova Light" panose="020B0304020202020204" pitchFamily="34" charset="0"/>
              </a:rPr>
              <a:t> was </a:t>
            </a:r>
            <a:r>
              <a:rPr lang="en-AU" sz="1600" kern="1200" dirty="0">
                <a:solidFill>
                  <a:schemeClr val="accent3"/>
                </a:solidFill>
                <a:effectLst/>
                <a:latin typeface="Arial Nova Light" panose="020B0304020202020204" pitchFamily="34" charset="0"/>
              </a:rPr>
              <a:t>the most common issue in complaints directly </a:t>
            </a:r>
            <a:r>
              <a:rPr lang="en-AU" sz="1600" dirty="0">
                <a:solidFill>
                  <a:schemeClr val="accent3"/>
                </a:solidFill>
                <a:latin typeface="Arial Nova Light" panose="020B0304020202020204" pitchFamily="34" charset="0"/>
              </a:rPr>
              <a:t>to Northern AMHS, at higher levels than the sector.</a:t>
            </a:r>
            <a:endParaRPr lang="en-AU" sz="1600" dirty="0">
              <a:effectLst/>
              <a:latin typeface="Arial Nova Light" panose="020B0304020202020204" pitchFamily="34" charset="0"/>
            </a:endParaRPr>
          </a:p>
        </p:txBody>
      </p:sp>
      <p:graphicFrame>
        <p:nvGraphicFramePr>
          <p:cNvPr id="168" name="Chart 167">
            <a:extLst>
              <a:ext uri="{FF2B5EF4-FFF2-40B4-BE49-F238E27FC236}">
                <a16:creationId xmlns:a16="http://schemas.microsoft.com/office/drawing/2014/main" id="{B53B6374-7D60-4DEF-925A-31F93F617B2B}"/>
              </a:ext>
            </a:extLst>
          </p:cNvPr>
          <p:cNvGraphicFramePr>
            <a:graphicFrameLocks/>
          </p:cNvGraphicFramePr>
          <p:nvPr>
            <p:extLst>
              <p:ext uri="{D42A27DB-BD31-4B8C-83A1-F6EECF244321}">
                <p14:modId xmlns:p14="http://schemas.microsoft.com/office/powerpoint/2010/main" val="3797098870"/>
              </p:ext>
            </p:extLst>
          </p:nvPr>
        </p:nvGraphicFramePr>
        <p:xfrm>
          <a:off x="4862031" y="1967908"/>
          <a:ext cx="3031147" cy="405392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0" name="Chart 169">
            <a:extLst>
              <a:ext uri="{FF2B5EF4-FFF2-40B4-BE49-F238E27FC236}">
                <a16:creationId xmlns:a16="http://schemas.microsoft.com/office/drawing/2014/main" id="{AEFADA3E-57EE-4431-B52F-5F7B986EE79A}"/>
              </a:ext>
            </a:extLst>
          </p:cNvPr>
          <p:cNvGraphicFramePr>
            <a:graphicFrameLocks/>
          </p:cNvGraphicFramePr>
          <p:nvPr>
            <p:extLst>
              <p:ext uri="{D42A27DB-BD31-4B8C-83A1-F6EECF244321}">
                <p14:modId xmlns:p14="http://schemas.microsoft.com/office/powerpoint/2010/main" val="50284206"/>
              </p:ext>
            </p:extLst>
          </p:nvPr>
        </p:nvGraphicFramePr>
        <p:xfrm>
          <a:off x="4879327" y="2254589"/>
          <a:ext cx="3031147" cy="4053922"/>
        </p:xfrm>
        <a:graphic>
          <a:graphicData uri="http://schemas.openxmlformats.org/drawingml/2006/chart">
            <c:chart xmlns:c="http://schemas.openxmlformats.org/drawingml/2006/chart" xmlns:r="http://schemas.openxmlformats.org/officeDocument/2006/relationships" r:id="rId5"/>
          </a:graphicData>
        </a:graphic>
      </p:graphicFrame>
      <p:sp>
        <p:nvSpPr>
          <p:cNvPr id="124" name="Title 1">
            <a:extLst>
              <a:ext uri="{FF2B5EF4-FFF2-40B4-BE49-F238E27FC236}">
                <a16:creationId xmlns:a16="http://schemas.microsoft.com/office/drawing/2014/main" id="{1DDEC7CB-1B7D-457D-AB8B-A9008867F2BA}"/>
              </a:ext>
            </a:extLst>
          </p:cNvPr>
          <p:cNvSpPr txBox="1">
            <a:spLocks/>
          </p:cNvSpPr>
          <p:nvPr/>
        </p:nvSpPr>
        <p:spPr>
          <a:xfrm>
            <a:off x="393940" y="301476"/>
            <a:ext cx="924536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3 issues </a:t>
            </a:r>
            <a:r>
              <a:rPr lang="en-AU" sz="1800" dirty="0">
                <a:solidFill>
                  <a:schemeClr val="accent3"/>
                </a:solidFill>
                <a:latin typeface="Arial Nova Light" panose="020B0304020202020204" pitchFamily="34" charset="0"/>
                <a:cs typeface="Arial" panose="020B0604020202020204" pitchFamily="34" charset="0"/>
              </a:rPr>
              <a:t>raised about Northern AMHS</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125" name="Rectangle 124">
            <a:extLst>
              <a:ext uri="{FF2B5EF4-FFF2-40B4-BE49-F238E27FC236}">
                <a16:creationId xmlns:a16="http://schemas.microsoft.com/office/drawing/2014/main" id="{7D1557C0-3828-47E4-8FA6-E055731197A0}"/>
              </a:ext>
            </a:extLst>
          </p:cNvPr>
          <p:cNvSpPr/>
          <p:nvPr/>
        </p:nvSpPr>
        <p:spPr>
          <a:xfrm>
            <a:off x="5064327"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1">
                    <a:lumMod val="60000"/>
                    <a:lumOff val="40000"/>
                  </a:schemeClr>
                </a:solidFill>
                <a:latin typeface="Arial Rounded MT Bold" panose="020F0704030504030204" pitchFamily="34" charset="0"/>
              </a:rPr>
              <a:t>SECTOR-WIDE</a:t>
            </a:r>
            <a:endParaRPr lang="en-AU" sz="600" dirty="0">
              <a:solidFill>
                <a:schemeClr val="accent1">
                  <a:lumMod val="60000"/>
                  <a:lumOff val="40000"/>
                </a:schemeClr>
              </a:solidFill>
              <a:latin typeface="Arial Nova Light" panose="020B0304020202020204" pitchFamily="34" charset="0"/>
            </a:endParaRPr>
          </a:p>
        </p:txBody>
      </p:sp>
      <p:sp>
        <p:nvSpPr>
          <p:cNvPr id="2" name="Oval 1">
            <a:extLst>
              <a:ext uri="{FF2B5EF4-FFF2-40B4-BE49-F238E27FC236}">
                <a16:creationId xmlns:a16="http://schemas.microsoft.com/office/drawing/2014/main" id="{C4CAC55D-223F-4E2D-9820-AE025FD0726A}"/>
              </a:ext>
            </a:extLst>
          </p:cNvPr>
          <p:cNvSpPr/>
          <p:nvPr/>
        </p:nvSpPr>
        <p:spPr>
          <a:xfrm>
            <a:off x="2938955" y="2393943"/>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53" name="Oval 152">
            <a:extLst>
              <a:ext uri="{FF2B5EF4-FFF2-40B4-BE49-F238E27FC236}">
                <a16:creationId xmlns:a16="http://schemas.microsoft.com/office/drawing/2014/main" id="{99C4CE76-C9B9-4C44-B755-2E502F196DA1}"/>
              </a:ext>
            </a:extLst>
          </p:cNvPr>
          <p:cNvSpPr/>
          <p:nvPr/>
        </p:nvSpPr>
        <p:spPr>
          <a:xfrm>
            <a:off x="2938955" y="3171390"/>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54" name="Oval 153">
            <a:extLst>
              <a:ext uri="{FF2B5EF4-FFF2-40B4-BE49-F238E27FC236}">
                <a16:creationId xmlns:a16="http://schemas.microsoft.com/office/drawing/2014/main" id="{FAED4EAF-68FC-4503-968F-BD93902A761A}"/>
              </a:ext>
            </a:extLst>
          </p:cNvPr>
          <p:cNvSpPr/>
          <p:nvPr/>
        </p:nvSpPr>
        <p:spPr>
          <a:xfrm>
            <a:off x="2938955" y="3942809"/>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55" name="Oval 154">
            <a:extLst>
              <a:ext uri="{FF2B5EF4-FFF2-40B4-BE49-F238E27FC236}">
                <a16:creationId xmlns:a16="http://schemas.microsoft.com/office/drawing/2014/main" id="{EFA75256-1B08-4F86-B5D8-3E5BDB9529DF}"/>
              </a:ext>
            </a:extLst>
          </p:cNvPr>
          <p:cNvSpPr/>
          <p:nvPr/>
        </p:nvSpPr>
        <p:spPr>
          <a:xfrm>
            <a:off x="2938955" y="4714768"/>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63" name="Oval 162">
            <a:extLst>
              <a:ext uri="{FF2B5EF4-FFF2-40B4-BE49-F238E27FC236}">
                <a16:creationId xmlns:a16="http://schemas.microsoft.com/office/drawing/2014/main" id="{4C7EDE96-24DD-4834-92AA-5433374E084E}"/>
              </a:ext>
            </a:extLst>
          </p:cNvPr>
          <p:cNvSpPr/>
          <p:nvPr/>
        </p:nvSpPr>
        <p:spPr>
          <a:xfrm>
            <a:off x="2938955" y="5457051"/>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64" name="Oval 163">
            <a:extLst>
              <a:ext uri="{FF2B5EF4-FFF2-40B4-BE49-F238E27FC236}">
                <a16:creationId xmlns:a16="http://schemas.microsoft.com/office/drawing/2014/main" id="{25D7A9AF-91DB-49AD-8ABE-FA90A497460C}"/>
              </a:ext>
            </a:extLst>
          </p:cNvPr>
          <p:cNvSpPr/>
          <p:nvPr/>
        </p:nvSpPr>
        <p:spPr>
          <a:xfrm>
            <a:off x="7644464" y="2393943"/>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65" name="Oval 164">
            <a:extLst>
              <a:ext uri="{FF2B5EF4-FFF2-40B4-BE49-F238E27FC236}">
                <a16:creationId xmlns:a16="http://schemas.microsoft.com/office/drawing/2014/main" id="{5EE2F074-98DE-47F6-9D07-11E2B8B7FA62}"/>
              </a:ext>
            </a:extLst>
          </p:cNvPr>
          <p:cNvSpPr/>
          <p:nvPr/>
        </p:nvSpPr>
        <p:spPr>
          <a:xfrm>
            <a:off x="7644464" y="3171390"/>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66" name="Oval 165">
            <a:extLst>
              <a:ext uri="{FF2B5EF4-FFF2-40B4-BE49-F238E27FC236}">
                <a16:creationId xmlns:a16="http://schemas.microsoft.com/office/drawing/2014/main" id="{1FBFF0E9-1D35-41ED-A9C1-4087A771F4D2}"/>
              </a:ext>
            </a:extLst>
          </p:cNvPr>
          <p:cNvSpPr/>
          <p:nvPr/>
        </p:nvSpPr>
        <p:spPr>
          <a:xfrm>
            <a:off x="7644464" y="3942809"/>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67" name="Oval 166">
            <a:extLst>
              <a:ext uri="{FF2B5EF4-FFF2-40B4-BE49-F238E27FC236}">
                <a16:creationId xmlns:a16="http://schemas.microsoft.com/office/drawing/2014/main" id="{34998884-B79A-4B33-A100-8841BB82AF83}"/>
              </a:ext>
            </a:extLst>
          </p:cNvPr>
          <p:cNvSpPr/>
          <p:nvPr/>
        </p:nvSpPr>
        <p:spPr>
          <a:xfrm>
            <a:off x="7644464" y="4714768"/>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85" name="Oval 184">
            <a:extLst>
              <a:ext uri="{FF2B5EF4-FFF2-40B4-BE49-F238E27FC236}">
                <a16:creationId xmlns:a16="http://schemas.microsoft.com/office/drawing/2014/main" id="{FB66813C-0D6D-4079-BADC-7F7E379D9FF2}"/>
              </a:ext>
            </a:extLst>
          </p:cNvPr>
          <p:cNvSpPr/>
          <p:nvPr/>
        </p:nvSpPr>
        <p:spPr>
          <a:xfrm>
            <a:off x="7644464" y="5457051"/>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86" name="Rectangle 185">
            <a:extLst>
              <a:ext uri="{FF2B5EF4-FFF2-40B4-BE49-F238E27FC236}">
                <a16:creationId xmlns:a16="http://schemas.microsoft.com/office/drawing/2014/main" id="{B61E75F1-03B2-403F-B23A-68A5F04BD03D}"/>
              </a:ext>
            </a:extLst>
          </p:cNvPr>
          <p:cNvSpPr/>
          <p:nvPr/>
        </p:nvSpPr>
        <p:spPr>
          <a:xfrm>
            <a:off x="7587299"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Northern AMHS</a:t>
            </a:r>
          </a:p>
        </p:txBody>
      </p:sp>
      <p:sp>
        <p:nvSpPr>
          <p:cNvPr id="66" name="Rectangle 65">
            <a:extLst>
              <a:ext uri="{FF2B5EF4-FFF2-40B4-BE49-F238E27FC236}">
                <a16:creationId xmlns:a16="http://schemas.microsoft.com/office/drawing/2014/main" id="{A80ABCF4-E596-4953-A73E-187B1E712D96}"/>
              </a:ext>
            </a:extLst>
          </p:cNvPr>
          <p:cNvSpPr/>
          <p:nvPr/>
        </p:nvSpPr>
        <p:spPr>
          <a:xfrm>
            <a:off x="5260200" y="179884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7" name="Rectangle 66">
            <a:extLst>
              <a:ext uri="{FF2B5EF4-FFF2-40B4-BE49-F238E27FC236}">
                <a16:creationId xmlns:a16="http://schemas.microsoft.com/office/drawing/2014/main" id="{78C7F91B-3F48-4045-8C9A-27D6F6FF84FC}"/>
              </a:ext>
            </a:extLst>
          </p:cNvPr>
          <p:cNvSpPr/>
          <p:nvPr/>
        </p:nvSpPr>
        <p:spPr>
          <a:xfrm>
            <a:off x="9997790" y="182170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8" name="Rectangle 67">
            <a:extLst>
              <a:ext uri="{FF2B5EF4-FFF2-40B4-BE49-F238E27FC236}">
                <a16:creationId xmlns:a16="http://schemas.microsoft.com/office/drawing/2014/main" id="{969EB7A2-B8DB-45CE-AA28-7AA4728C45E9}"/>
              </a:ext>
            </a:extLst>
          </p:cNvPr>
          <p:cNvSpPr/>
          <p:nvPr/>
        </p:nvSpPr>
        <p:spPr>
          <a:xfrm>
            <a:off x="9770930"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60000"/>
                    <a:lumOff val="40000"/>
                  </a:schemeClr>
                </a:solidFill>
                <a:latin typeface="Arial Rounded MT Bold" panose="020F0704030504030204" pitchFamily="34" charset="0"/>
              </a:rPr>
              <a:t>SECTOR-WIDE</a:t>
            </a:r>
            <a:endParaRPr lang="en-AU" sz="600" dirty="0">
              <a:solidFill>
                <a:schemeClr val="accent2">
                  <a:lumMod val="60000"/>
                  <a:lumOff val="40000"/>
                </a:schemeClr>
              </a:solidFill>
              <a:latin typeface="Arial Nova Light" panose="020B0304020202020204" pitchFamily="34" charset="0"/>
            </a:endParaRPr>
          </a:p>
        </p:txBody>
      </p:sp>
      <p:grpSp>
        <p:nvGrpSpPr>
          <p:cNvPr id="74" name="Group 73">
            <a:extLst>
              <a:ext uri="{FF2B5EF4-FFF2-40B4-BE49-F238E27FC236}">
                <a16:creationId xmlns:a16="http://schemas.microsoft.com/office/drawing/2014/main" id="{51A5F71A-3D28-41CC-B1CC-1ABD9FC197DA}"/>
              </a:ext>
            </a:extLst>
          </p:cNvPr>
          <p:cNvGrpSpPr/>
          <p:nvPr/>
        </p:nvGrpSpPr>
        <p:grpSpPr>
          <a:xfrm>
            <a:off x="8028914" y="131811"/>
            <a:ext cx="4663282" cy="853786"/>
            <a:chOff x="389864" y="879801"/>
            <a:chExt cx="4663282" cy="853786"/>
          </a:xfrm>
        </p:grpSpPr>
        <p:sp>
          <p:nvSpPr>
            <p:cNvPr id="75" name="Rectangle: Rounded Corners 74">
              <a:extLst>
                <a:ext uri="{FF2B5EF4-FFF2-40B4-BE49-F238E27FC236}">
                  <a16:creationId xmlns:a16="http://schemas.microsoft.com/office/drawing/2014/main" id="{D4C0E4B9-95EA-462D-918D-BAB95159E639}"/>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76" name="Group 75">
              <a:extLst>
                <a:ext uri="{FF2B5EF4-FFF2-40B4-BE49-F238E27FC236}">
                  <a16:creationId xmlns:a16="http://schemas.microsoft.com/office/drawing/2014/main" id="{E55FFEFC-E9E5-45D3-8032-DE1D0B4471B9}"/>
                </a:ext>
              </a:extLst>
            </p:cNvPr>
            <p:cNvGrpSpPr/>
            <p:nvPr/>
          </p:nvGrpSpPr>
          <p:grpSpPr>
            <a:xfrm>
              <a:off x="438150" y="990441"/>
              <a:ext cx="2389688" cy="652711"/>
              <a:chOff x="253774" y="5246980"/>
              <a:chExt cx="2389688" cy="652711"/>
            </a:xfrm>
          </p:grpSpPr>
          <p:grpSp>
            <p:nvGrpSpPr>
              <p:cNvPr id="85" name="Group 84">
                <a:extLst>
                  <a:ext uri="{FF2B5EF4-FFF2-40B4-BE49-F238E27FC236}">
                    <a16:creationId xmlns:a16="http://schemas.microsoft.com/office/drawing/2014/main" id="{3AAC2208-FD9F-4F77-81AB-74FEB7502EAC}"/>
                  </a:ext>
                </a:extLst>
              </p:cNvPr>
              <p:cNvGrpSpPr/>
              <p:nvPr/>
            </p:nvGrpSpPr>
            <p:grpSpPr>
              <a:xfrm>
                <a:off x="253774" y="5246980"/>
                <a:ext cx="2389688" cy="459374"/>
                <a:chOff x="253774" y="5246980"/>
                <a:chExt cx="2389688" cy="459374"/>
              </a:xfrm>
            </p:grpSpPr>
            <p:sp>
              <p:nvSpPr>
                <p:cNvPr id="89" name="Oval 88">
                  <a:extLst>
                    <a:ext uri="{FF2B5EF4-FFF2-40B4-BE49-F238E27FC236}">
                      <a16:creationId xmlns:a16="http://schemas.microsoft.com/office/drawing/2014/main" id="{9364D0B7-BDDB-4E01-8587-85F5D25F9F0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90" name="Rectangle 89">
                  <a:extLst>
                    <a:ext uri="{FF2B5EF4-FFF2-40B4-BE49-F238E27FC236}">
                      <a16:creationId xmlns:a16="http://schemas.microsoft.com/office/drawing/2014/main" id="{224D0F31-B4E7-45A3-8ACE-E9CE9C031EA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(n=98)</a:t>
                  </a:r>
                </a:p>
              </p:txBody>
            </p:sp>
            <p:sp>
              <p:nvSpPr>
                <p:cNvPr id="91" name="Rectangle 90">
                  <a:extLst>
                    <a:ext uri="{FF2B5EF4-FFF2-40B4-BE49-F238E27FC236}">
                      <a16:creationId xmlns:a16="http://schemas.microsoft.com/office/drawing/2014/main" id="{B0EF89E5-37B0-4ECB-AD05-33E40C5AAE16}"/>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Northern AMHS</a:t>
                  </a:r>
                </a:p>
              </p:txBody>
            </p:sp>
          </p:grpSp>
          <p:grpSp>
            <p:nvGrpSpPr>
              <p:cNvPr id="86" name="Group 85">
                <a:extLst>
                  <a:ext uri="{FF2B5EF4-FFF2-40B4-BE49-F238E27FC236}">
                    <a16:creationId xmlns:a16="http://schemas.microsoft.com/office/drawing/2014/main" id="{C4AD156F-110C-4146-8D1E-12C8619AD1DC}"/>
                  </a:ext>
                </a:extLst>
              </p:cNvPr>
              <p:cNvGrpSpPr/>
              <p:nvPr/>
            </p:nvGrpSpPr>
            <p:grpSpPr>
              <a:xfrm>
                <a:off x="369490" y="5663471"/>
                <a:ext cx="2186737" cy="236220"/>
                <a:chOff x="369490" y="5373085"/>
                <a:chExt cx="2186737" cy="236220"/>
              </a:xfrm>
            </p:grpSpPr>
            <p:sp>
              <p:nvSpPr>
                <p:cNvPr id="87" name="Oval 86">
                  <a:extLst>
                    <a:ext uri="{FF2B5EF4-FFF2-40B4-BE49-F238E27FC236}">
                      <a16:creationId xmlns:a16="http://schemas.microsoft.com/office/drawing/2014/main" id="{82738B4C-771E-4D49-8FD8-6EA55516937B}"/>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8" name="Rectangle 87">
                  <a:extLst>
                    <a:ext uri="{FF2B5EF4-FFF2-40B4-BE49-F238E27FC236}">
                      <a16:creationId xmlns:a16="http://schemas.microsoft.com/office/drawing/2014/main" id="{AE6A1803-CF0D-41E1-BCA4-BCD1F3986BB4}"/>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(n=31)</a:t>
                  </a:r>
                </a:p>
              </p:txBody>
            </p:sp>
          </p:grpSp>
        </p:grpSp>
        <p:grpSp>
          <p:nvGrpSpPr>
            <p:cNvPr id="77" name="Group 76">
              <a:extLst>
                <a:ext uri="{FF2B5EF4-FFF2-40B4-BE49-F238E27FC236}">
                  <a16:creationId xmlns:a16="http://schemas.microsoft.com/office/drawing/2014/main" id="{8FADFDB9-876F-4537-AD11-95C464DD0320}"/>
                </a:ext>
              </a:extLst>
            </p:cNvPr>
            <p:cNvGrpSpPr/>
            <p:nvPr/>
          </p:nvGrpSpPr>
          <p:grpSpPr>
            <a:xfrm>
              <a:off x="2663458" y="990441"/>
              <a:ext cx="2389688" cy="652711"/>
              <a:chOff x="253774" y="5246980"/>
              <a:chExt cx="2389688" cy="652711"/>
            </a:xfrm>
          </p:grpSpPr>
          <p:grpSp>
            <p:nvGrpSpPr>
              <p:cNvPr id="78" name="Group 77">
                <a:extLst>
                  <a:ext uri="{FF2B5EF4-FFF2-40B4-BE49-F238E27FC236}">
                    <a16:creationId xmlns:a16="http://schemas.microsoft.com/office/drawing/2014/main" id="{664A5A6B-5F34-414D-8478-C9AFD59842E5}"/>
                  </a:ext>
                </a:extLst>
              </p:cNvPr>
              <p:cNvGrpSpPr/>
              <p:nvPr/>
            </p:nvGrpSpPr>
            <p:grpSpPr>
              <a:xfrm>
                <a:off x="253774" y="5246980"/>
                <a:ext cx="2389688" cy="459374"/>
                <a:chOff x="253774" y="5246980"/>
                <a:chExt cx="2389688" cy="459374"/>
              </a:xfrm>
            </p:grpSpPr>
            <p:sp>
              <p:nvSpPr>
                <p:cNvPr id="82" name="Oval 81">
                  <a:extLst>
                    <a:ext uri="{FF2B5EF4-FFF2-40B4-BE49-F238E27FC236}">
                      <a16:creationId xmlns:a16="http://schemas.microsoft.com/office/drawing/2014/main" id="{2FBB96D9-59F6-4B36-B5BC-D155DCA4352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3" name="Rectangle 82">
                  <a:extLst>
                    <a:ext uri="{FF2B5EF4-FFF2-40B4-BE49-F238E27FC236}">
                      <a16:creationId xmlns:a16="http://schemas.microsoft.com/office/drawing/2014/main" id="{46A06CF0-FBF8-4D56-9884-A2F7F280A77D}"/>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84" name="Rectangle 83">
                  <a:extLst>
                    <a:ext uri="{FF2B5EF4-FFF2-40B4-BE49-F238E27FC236}">
                      <a16:creationId xmlns:a16="http://schemas.microsoft.com/office/drawing/2014/main" id="{04B15C8A-E06E-4F1F-8489-27EE58D3208F}"/>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79" name="Group 78">
                <a:extLst>
                  <a:ext uri="{FF2B5EF4-FFF2-40B4-BE49-F238E27FC236}">
                    <a16:creationId xmlns:a16="http://schemas.microsoft.com/office/drawing/2014/main" id="{A67F56DC-96CC-4A86-A491-48C106DAB405}"/>
                  </a:ext>
                </a:extLst>
              </p:cNvPr>
              <p:cNvGrpSpPr/>
              <p:nvPr/>
            </p:nvGrpSpPr>
            <p:grpSpPr>
              <a:xfrm>
                <a:off x="369490" y="5663471"/>
                <a:ext cx="2186737" cy="236220"/>
                <a:chOff x="369490" y="5373085"/>
                <a:chExt cx="2186737" cy="236220"/>
              </a:xfrm>
            </p:grpSpPr>
            <p:sp>
              <p:nvSpPr>
                <p:cNvPr id="80" name="Oval 79">
                  <a:extLst>
                    <a:ext uri="{FF2B5EF4-FFF2-40B4-BE49-F238E27FC236}">
                      <a16:creationId xmlns:a16="http://schemas.microsoft.com/office/drawing/2014/main" id="{DF87AF1A-C70A-465B-BAD8-AEEC6500D8B1}"/>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1" name="Rectangle 80">
                  <a:extLst>
                    <a:ext uri="{FF2B5EF4-FFF2-40B4-BE49-F238E27FC236}">
                      <a16:creationId xmlns:a16="http://schemas.microsoft.com/office/drawing/2014/main" id="{16EF7D36-35A7-4C59-8B74-67AF6C81072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Tree>
    <p:extLst>
      <p:ext uri="{BB962C8B-B14F-4D97-AF65-F5344CB8AC3E}">
        <p14:creationId xmlns:p14="http://schemas.microsoft.com/office/powerpoint/2010/main" val="908867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3927AD2-AC04-40A6-9DA9-BA8FE10B9FF5}"/>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6AEE8289-5E1F-42F4-BDB6-E8B6C2581EA7}"/>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AFD73D63-062C-43DD-97D8-039781318D1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0CA30244-EA1D-43CE-88E7-67E96EA557D0}"/>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Outcomes of complaints</a:t>
            </a:r>
          </a:p>
        </p:txBody>
      </p:sp>
    </p:spTree>
    <p:extLst>
      <p:ext uri="{BB962C8B-B14F-4D97-AF65-F5344CB8AC3E}">
        <p14:creationId xmlns:p14="http://schemas.microsoft.com/office/powerpoint/2010/main" val="2181126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2329259981"/>
              </p:ext>
            </p:extLst>
          </p:nvPr>
        </p:nvGraphicFramePr>
        <p:xfrm>
          <a:off x="3874848" y="301476"/>
          <a:ext cx="7679279" cy="6108036"/>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1">
            <a:extLst>
              <a:ext uri="{FF2B5EF4-FFF2-40B4-BE49-F238E27FC236}">
                <a16:creationId xmlns:a16="http://schemas.microsoft.com/office/drawing/2014/main" id="{4ADAE8C7-EE46-4C64-90DC-523225301A72}"/>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the outcomes of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a:solidFill>
                  <a:schemeClr val="accent3"/>
                </a:solidFill>
                <a:latin typeface="Arial Nova Light" panose="020B0304020202020204" pitchFamily="34" charset="0"/>
                <a:cs typeface="Arial" panose="020B0604020202020204" pitchFamily="34" charset="0"/>
              </a:rPr>
              <a:t>Closed complaints </a:t>
            </a:r>
            <a:r>
              <a:rPr kumimoji="0" lang="en-AU" sz="1800" b="0" i="0" u="none" strike="noStrike" kern="1200" cap="none" spc="0" normalizeH="0" baseline="0" noProof="0">
                <a:ln>
                  <a:noFill/>
                </a:ln>
                <a:solidFill>
                  <a:srgbClr val="052A39"/>
                </a:solidFill>
                <a:effectLst/>
                <a:uLnTx/>
                <a:uFillTx/>
                <a:latin typeface="Arial Nova Light" panose="020B0304020202020204" pitchFamily="34" charset="0"/>
                <a:ea typeface="+mn-ea"/>
                <a:cs typeface="Arial" panose="020B0604020202020204" pitchFamily="34" charset="0"/>
              </a:rPr>
              <a:t>about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Northern AMHS</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p:txBody>
      </p:sp>
      <p:sp>
        <p:nvSpPr>
          <p:cNvPr id="8" name="TextBox 7">
            <a:extLst>
              <a:ext uri="{FF2B5EF4-FFF2-40B4-BE49-F238E27FC236}">
                <a16:creationId xmlns:a16="http://schemas.microsoft.com/office/drawing/2014/main" id="{37275FC9-DCC8-4EE7-9F89-C054BC939FBA}"/>
              </a:ext>
            </a:extLst>
          </p:cNvPr>
          <p:cNvSpPr txBox="1"/>
          <p:nvPr/>
        </p:nvSpPr>
        <p:spPr>
          <a:xfrm>
            <a:off x="406563" y="1312198"/>
            <a:ext cx="3355811" cy="4337149"/>
          </a:xfrm>
          <a:prstGeom prst="rect">
            <a:avLst/>
          </a:prstGeom>
          <a:noFill/>
        </p:spPr>
        <p:txBody>
          <a:bodyPr wrap="square">
            <a:spAutoFit/>
          </a:bodyPr>
          <a:lstStyle/>
          <a:p>
            <a:pPr marL="177800" indent="-177800" algn="l">
              <a:lnSpc>
                <a:spcPct val="110000"/>
              </a:lnSpc>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Outcomes achieved by Northern AMHS in response to complaints made to the MHCC about Northern AMHS mirrored statewide trends, with most resulting in acknowledgement, action or answer.</a:t>
            </a:r>
          </a:p>
          <a:p>
            <a:pPr marL="177800" indent="-1778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Outcomes data was unavailable for complaints made directly to Northern AMHS</a:t>
            </a:r>
            <a:endParaRPr lang="en-US" sz="1800" dirty="0">
              <a:solidFill>
                <a:schemeClr val="accent3"/>
              </a:solidFill>
              <a:latin typeface="Arial Nova Light" panose="020B0304020202020204" pitchFamily="34" charset="0"/>
              <a:cs typeface="Arial" panose="020B0604020202020204" pitchFamily="34" charset="0"/>
            </a:endParaRPr>
          </a:p>
          <a:p>
            <a:pPr marL="177800" indent="-177800" algn="l">
              <a:lnSpc>
                <a:spcPct val="110000"/>
              </a:lnSpc>
              <a:spcBef>
                <a:spcPts val="600"/>
              </a:spcBef>
              <a:spcAft>
                <a:spcPts val="600"/>
              </a:spcAft>
              <a:buFont typeface="Arial" panose="020B0604020202020204" pitchFamily="34" charset="0"/>
              <a:buChar char="•"/>
            </a:pPr>
            <a:endParaRPr lang="en-US" sz="1800"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2491112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66B096-DF16-4ADA-A580-72E352B892CB}"/>
              </a:ext>
            </a:extLst>
          </p:cNvPr>
          <p:cNvSpPr txBox="1"/>
          <p:nvPr/>
        </p:nvSpPr>
        <p:spPr>
          <a:xfrm>
            <a:off x="406564" y="1312198"/>
            <a:ext cx="5156036" cy="2967544"/>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Actions most frequently undertaken by Northern AMHS included:</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responding to the complainant or consumer directly </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improved communication/resolution of misunderstandings</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change/review of treatment/care for individual consumers</a:t>
            </a:r>
          </a:p>
        </p:txBody>
      </p:sp>
      <p:graphicFrame>
        <p:nvGraphicFramePr>
          <p:cNvPr id="11" name="Chart 10">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1139798677"/>
              </p:ext>
            </p:extLst>
          </p:nvPr>
        </p:nvGraphicFramePr>
        <p:xfrm>
          <a:off x="5953125" y="716436"/>
          <a:ext cx="5832310" cy="5879041"/>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a:extLst>
              <a:ext uri="{FF2B5EF4-FFF2-40B4-BE49-F238E27FC236}">
                <a16:creationId xmlns:a16="http://schemas.microsoft.com/office/drawing/2014/main" id="{81701CA3-C7A7-4F83-BA4D-CD4C3C14B5D3}"/>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a:solidFill>
                  <a:schemeClr val="accent3"/>
                </a:solidFill>
                <a:latin typeface="Arial Rounded MT Bold" panose="020F0704030504030204" pitchFamily="34" charset="0"/>
                <a:cs typeface="Arial" panose="020B0604020202020204" pitchFamily="34" charset="0"/>
              </a:rPr>
              <a:t>What actions were taken by the service? </a:t>
            </a:r>
            <a:r>
              <a:rPr lang="en-AU" sz="1400">
                <a:solidFill>
                  <a:schemeClr val="accent3"/>
                </a:solidFill>
                <a:latin typeface="Arial Nova Light" panose="020B0304020202020204" pitchFamily="34" charset="0"/>
                <a:cs typeface="Arial" panose="020B0604020202020204" pitchFamily="34" charset="0"/>
              </a:rPr>
              <a:t>2019-20</a:t>
            </a:r>
          </a:p>
          <a:p>
            <a:pPr algn="l"/>
            <a:r>
              <a:rPr lang="en-AU" sz="1800">
                <a:solidFill>
                  <a:srgbClr val="052A39"/>
                </a:solidFill>
                <a:latin typeface="Arial Nova Light" panose="020B0304020202020204" pitchFamily="34" charset="0"/>
              </a:rPr>
              <a:t>Top specific actions taken by service in response to complaints to the MHCC</a:t>
            </a:r>
            <a:endParaRPr lang="en-AU" sz="1800" dirty="0">
              <a:solidFill>
                <a:schemeClr val="accent3"/>
              </a:solidFill>
              <a:latin typeface="Arial Nova Light" panose="020B03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B9FF614E-18A6-45B8-8142-FDE8FEB97188}"/>
              </a:ext>
            </a:extLst>
          </p:cNvPr>
          <p:cNvSpPr/>
          <p:nvPr/>
        </p:nvSpPr>
        <p:spPr>
          <a:xfrm rot="16200000">
            <a:off x="4681563" y="3667580"/>
            <a:ext cx="2152600" cy="390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a:solidFill>
                  <a:schemeClr val="tx1">
                    <a:lumMod val="75000"/>
                    <a:lumOff val="25000"/>
                  </a:schemeClr>
                </a:solidFill>
                <a:latin typeface="Arial Nova Light" panose="020B0304020202020204" pitchFamily="34" charset="0"/>
              </a:rPr>
              <a:t>Frequency of actions</a:t>
            </a:r>
          </a:p>
        </p:txBody>
      </p:sp>
    </p:spTree>
    <p:extLst>
      <p:ext uri="{BB962C8B-B14F-4D97-AF65-F5344CB8AC3E}">
        <p14:creationId xmlns:p14="http://schemas.microsoft.com/office/powerpoint/2010/main" val="4188436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Rounded Corners 26">
            <a:extLst>
              <a:ext uri="{FF2B5EF4-FFF2-40B4-BE49-F238E27FC236}">
                <a16:creationId xmlns:a16="http://schemas.microsoft.com/office/drawing/2014/main" id="{2C287734-24D1-4A5D-A666-27158827635A}"/>
              </a:ext>
            </a:extLst>
          </p:cNvPr>
          <p:cNvSpPr/>
          <p:nvPr/>
        </p:nvSpPr>
        <p:spPr>
          <a:xfrm>
            <a:off x="407785" y="1326589"/>
            <a:ext cx="3380576" cy="555905"/>
          </a:xfrm>
          <a:prstGeom prst="roundRect">
            <a:avLst>
              <a:gd name="adj" fmla="val 5000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1">
                    <a:lumMod val="75000"/>
                  </a:schemeClr>
                </a:solidFill>
                <a:latin typeface="Arial Rounded MT Bold" panose="020F0704030504030204" pitchFamily="34" charset="0"/>
              </a:rPr>
              <a:t>Complaint numbers</a:t>
            </a:r>
          </a:p>
        </p:txBody>
      </p:sp>
      <p:sp>
        <p:nvSpPr>
          <p:cNvPr id="6" name="TextBox 5">
            <a:extLst>
              <a:ext uri="{FF2B5EF4-FFF2-40B4-BE49-F238E27FC236}">
                <a16:creationId xmlns:a16="http://schemas.microsoft.com/office/drawing/2014/main" id="{AF80A39C-E3D8-480C-B336-1075A5AA03DA}"/>
              </a:ext>
            </a:extLst>
          </p:cNvPr>
          <p:cNvSpPr txBox="1"/>
          <p:nvPr/>
        </p:nvSpPr>
        <p:spPr>
          <a:xfrm>
            <a:off x="510077" y="2090710"/>
            <a:ext cx="3380575" cy="2779351"/>
          </a:xfrm>
          <a:prstGeom prst="rect">
            <a:avLst/>
          </a:prstGeom>
          <a:noFill/>
        </p:spPr>
        <p:txBody>
          <a:bodyPr wrap="square">
            <a:spAutoFit/>
          </a:bodyPr>
          <a:lstStyle/>
          <a:p>
            <a:pPr marL="285750" indent="-285750" algn="l">
              <a:lnSpc>
                <a:spcPct val="110000"/>
              </a:lnSpc>
              <a:spcBef>
                <a:spcPts val="600"/>
              </a:spcBef>
              <a:spcAft>
                <a:spcPts val="600"/>
              </a:spcAft>
              <a:buClr>
                <a:schemeClr val="accent1">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Overall, more complaints were made to the MHCC than directly to Northern AMHS. The MHCC would like to see a trend of more complaints being made directly to the service, as this suggests that consumers and family members/carers feel empowered to raise concerns directly with the service.</a:t>
            </a:r>
          </a:p>
        </p:txBody>
      </p:sp>
      <p:sp>
        <p:nvSpPr>
          <p:cNvPr id="8" name="Title 1">
            <a:extLst>
              <a:ext uri="{FF2B5EF4-FFF2-40B4-BE49-F238E27FC236}">
                <a16:creationId xmlns:a16="http://schemas.microsoft.com/office/drawing/2014/main" id="{602728D8-0F47-4841-870A-A5046F655BE1}"/>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Key points to consider</a:t>
            </a:r>
            <a:endParaRPr lang="en-AU" sz="18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AA4DE44-1ECE-4C60-A962-2EA69D2A4641}"/>
              </a:ext>
            </a:extLst>
          </p:cNvPr>
          <p:cNvGrpSpPr/>
          <p:nvPr/>
        </p:nvGrpSpPr>
        <p:grpSpPr>
          <a:xfrm>
            <a:off x="407785" y="1329455"/>
            <a:ext cx="553040" cy="553040"/>
            <a:chOff x="4377077" y="1987623"/>
            <a:chExt cx="759214" cy="759214"/>
          </a:xfrm>
        </p:grpSpPr>
        <p:sp>
          <p:nvSpPr>
            <p:cNvPr id="17" name="Oval 16">
              <a:extLst>
                <a:ext uri="{FF2B5EF4-FFF2-40B4-BE49-F238E27FC236}">
                  <a16:creationId xmlns:a16="http://schemas.microsoft.com/office/drawing/2014/main" id="{1B9901F2-E2EE-453F-BB9F-C7F8919DE3AD}"/>
                </a:ext>
              </a:extLst>
            </p:cNvPr>
            <p:cNvSpPr/>
            <p:nvPr/>
          </p:nvSpPr>
          <p:spPr>
            <a:xfrm>
              <a:off x="4377077" y="1987623"/>
              <a:ext cx="759214" cy="7592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Graphic 9" descr="Tally with solid fill">
              <a:extLst>
                <a:ext uri="{FF2B5EF4-FFF2-40B4-BE49-F238E27FC236}">
                  <a16:creationId xmlns:a16="http://schemas.microsoft.com/office/drawing/2014/main" id="{7E0F5950-C076-4467-9C3A-34C3150BF9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39" name="Rectangle: Rounded Corners 38">
            <a:extLst>
              <a:ext uri="{FF2B5EF4-FFF2-40B4-BE49-F238E27FC236}">
                <a16:creationId xmlns:a16="http://schemas.microsoft.com/office/drawing/2014/main" id="{10E2D5BA-46D2-48D6-A5F7-A7963FE02346}"/>
              </a:ext>
            </a:extLst>
          </p:cNvPr>
          <p:cNvSpPr/>
          <p:nvPr/>
        </p:nvSpPr>
        <p:spPr>
          <a:xfrm>
            <a:off x="4216214" y="1326589"/>
            <a:ext cx="3380576" cy="555905"/>
          </a:xfrm>
          <a:prstGeom prst="roundRect">
            <a:avLst>
              <a:gd name="adj" fmla="val 50000"/>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2">
                    <a:lumMod val="75000"/>
                  </a:schemeClr>
                </a:solidFill>
                <a:latin typeface="Arial Rounded MT Bold" panose="020F0704030504030204" pitchFamily="34" charset="0"/>
              </a:rPr>
              <a:t>Issues raised</a:t>
            </a:r>
          </a:p>
        </p:txBody>
      </p:sp>
      <p:grpSp>
        <p:nvGrpSpPr>
          <p:cNvPr id="40" name="Group 39">
            <a:extLst>
              <a:ext uri="{FF2B5EF4-FFF2-40B4-BE49-F238E27FC236}">
                <a16:creationId xmlns:a16="http://schemas.microsoft.com/office/drawing/2014/main" id="{CC14D3CD-035A-4D3B-8373-87BC57DC07E0}"/>
              </a:ext>
            </a:extLst>
          </p:cNvPr>
          <p:cNvGrpSpPr/>
          <p:nvPr/>
        </p:nvGrpSpPr>
        <p:grpSpPr>
          <a:xfrm>
            <a:off x="4216214" y="1329455"/>
            <a:ext cx="553040" cy="553040"/>
            <a:chOff x="4377077" y="1987623"/>
            <a:chExt cx="759214" cy="759214"/>
          </a:xfrm>
        </p:grpSpPr>
        <p:sp>
          <p:nvSpPr>
            <p:cNvPr id="41" name="Oval 40">
              <a:extLst>
                <a:ext uri="{FF2B5EF4-FFF2-40B4-BE49-F238E27FC236}">
                  <a16:creationId xmlns:a16="http://schemas.microsoft.com/office/drawing/2014/main" id="{B7EC4B59-6F2E-48E8-B65E-9188BEB69141}"/>
                </a:ext>
              </a:extLst>
            </p:cNvPr>
            <p:cNvSpPr/>
            <p:nvPr/>
          </p:nvSpPr>
          <p:spPr>
            <a:xfrm>
              <a:off x="4377077" y="1987623"/>
              <a:ext cx="759214" cy="759214"/>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2" name="Graphic 41">
              <a:extLst>
                <a:ext uri="{FF2B5EF4-FFF2-40B4-BE49-F238E27FC236}">
                  <a16:creationId xmlns:a16="http://schemas.microsoft.com/office/drawing/2014/main" id="{1786BD5E-FFE3-4274-9226-78EE06AF4C1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4517505" y="2128051"/>
              <a:ext cx="478358" cy="478358"/>
            </a:xfrm>
            <a:prstGeom prst="rect">
              <a:avLst/>
            </a:prstGeom>
          </p:spPr>
        </p:pic>
      </p:grpSp>
      <p:sp>
        <p:nvSpPr>
          <p:cNvPr id="43" name="Rectangle: Rounded Corners 42">
            <a:extLst>
              <a:ext uri="{FF2B5EF4-FFF2-40B4-BE49-F238E27FC236}">
                <a16:creationId xmlns:a16="http://schemas.microsoft.com/office/drawing/2014/main" id="{CF9AC36B-E77C-4A90-964A-248F19E3DFAA}"/>
              </a:ext>
            </a:extLst>
          </p:cNvPr>
          <p:cNvSpPr/>
          <p:nvPr/>
        </p:nvSpPr>
        <p:spPr>
          <a:xfrm>
            <a:off x="8024643" y="1326589"/>
            <a:ext cx="3380576" cy="555905"/>
          </a:xfrm>
          <a:prstGeom prst="roundRect">
            <a:avLst>
              <a:gd name="adj" fmla="val 50000"/>
            </a:avLst>
          </a:prstGeom>
          <a:solidFill>
            <a:schemeClr val="accent3">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3"/>
                </a:solidFill>
                <a:latin typeface="Arial Rounded MT Bold" panose="020F0704030504030204" pitchFamily="34" charset="0"/>
              </a:rPr>
              <a:t>Outcomes</a:t>
            </a:r>
          </a:p>
        </p:txBody>
      </p:sp>
      <p:grpSp>
        <p:nvGrpSpPr>
          <p:cNvPr id="44" name="Group 43">
            <a:extLst>
              <a:ext uri="{FF2B5EF4-FFF2-40B4-BE49-F238E27FC236}">
                <a16:creationId xmlns:a16="http://schemas.microsoft.com/office/drawing/2014/main" id="{3871545F-9303-4E2C-9DC2-17174EEF40A2}"/>
              </a:ext>
            </a:extLst>
          </p:cNvPr>
          <p:cNvGrpSpPr/>
          <p:nvPr/>
        </p:nvGrpSpPr>
        <p:grpSpPr>
          <a:xfrm>
            <a:off x="8024643" y="1329455"/>
            <a:ext cx="553040" cy="553040"/>
            <a:chOff x="4377077" y="1987623"/>
            <a:chExt cx="759214" cy="759214"/>
          </a:xfrm>
        </p:grpSpPr>
        <p:sp>
          <p:nvSpPr>
            <p:cNvPr id="45" name="Oval 44">
              <a:extLst>
                <a:ext uri="{FF2B5EF4-FFF2-40B4-BE49-F238E27FC236}">
                  <a16:creationId xmlns:a16="http://schemas.microsoft.com/office/drawing/2014/main" id="{9F2F4A17-07B6-4519-B7C0-776A3580D526}"/>
                </a:ext>
              </a:extLst>
            </p:cNvPr>
            <p:cNvSpPr/>
            <p:nvPr/>
          </p:nvSpPr>
          <p:spPr>
            <a:xfrm>
              <a:off x="4377077" y="1987623"/>
              <a:ext cx="759214" cy="7592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6" name="Graphic 45">
              <a:extLst>
                <a:ext uri="{FF2B5EF4-FFF2-40B4-BE49-F238E27FC236}">
                  <a16:creationId xmlns:a16="http://schemas.microsoft.com/office/drawing/2014/main" id="{60B3831B-A807-43EC-9E5E-1C798353537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4517505" y="2128051"/>
              <a:ext cx="478358" cy="478358"/>
            </a:xfrm>
            <a:prstGeom prst="rect">
              <a:avLst/>
            </a:prstGeom>
          </p:spPr>
        </p:pic>
      </p:grpSp>
      <p:sp>
        <p:nvSpPr>
          <p:cNvPr id="47" name="TextBox 46">
            <a:extLst>
              <a:ext uri="{FF2B5EF4-FFF2-40B4-BE49-F238E27FC236}">
                <a16:creationId xmlns:a16="http://schemas.microsoft.com/office/drawing/2014/main" id="{7FDF7E63-7C77-46DB-AEC3-E85B8E34E603}"/>
              </a:ext>
            </a:extLst>
          </p:cNvPr>
          <p:cNvSpPr txBox="1"/>
          <p:nvPr/>
        </p:nvSpPr>
        <p:spPr>
          <a:xfrm>
            <a:off x="4370840" y="2090710"/>
            <a:ext cx="3153909" cy="3745769"/>
          </a:xfrm>
          <a:prstGeom prst="rect">
            <a:avLst/>
          </a:prstGeom>
          <a:noFill/>
        </p:spPr>
        <p:txBody>
          <a:bodyPr wrap="square">
            <a:spAutoFit/>
          </a:bodyPr>
          <a:lstStyle/>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Inadequate consideration of views or preferences of compulsory patients was the most raised issue in complaints about Northern AMHS to the MHCC, at similar levels to the sector.</a:t>
            </a:r>
          </a:p>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Rudeness, lack of </a:t>
            </a:r>
            <a:br>
              <a:rPr lang="en-US" sz="1600" dirty="0">
                <a:solidFill>
                  <a:schemeClr val="accent3"/>
                </a:solidFill>
                <a:latin typeface="Arial Nova Light" panose="020B0304020202020204" pitchFamily="34" charset="0"/>
                <a:cs typeface="Arial" panose="020B0604020202020204" pitchFamily="34" charset="0"/>
              </a:rPr>
            </a:br>
            <a:r>
              <a:rPr lang="en-US" sz="1600" dirty="0">
                <a:solidFill>
                  <a:schemeClr val="accent3"/>
                </a:solidFill>
                <a:latin typeface="Arial Nova Light" panose="020B0304020202020204" pitchFamily="34" charset="0"/>
                <a:cs typeface="Arial" panose="020B0604020202020204" pitchFamily="34" charset="0"/>
              </a:rPr>
              <a:t>respect or discourtesy was the most common issue in complaints directly to Northern AMHS, at higher levels than the sector.</a:t>
            </a:r>
          </a:p>
        </p:txBody>
      </p:sp>
      <p:sp>
        <p:nvSpPr>
          <p:cNvPr id="48" name="TextBox 47">
            <a:extLst>
              <a:ext uri="{FF2B5EF4-FFF2-40B4-BE49-F238E27FC236}">
                <a16:creationId xmlns:a16="http://schemas.microsoft.com/office/drawing/2014/main" id="{41C2AB24-194D-4981-922B-E9B156A98E95}"/>
              </a:ext>
            </a:extLst>
          </p:cNvPr>
          <p:cNvSpPr txBox="1"/>
          <p:nvPr/>
        </p:nvSpPr>
        <p:spPr>
          <a:xfrm>
            <a:off x="8137976" y="2090710"/>
            <a:ext cx="3153909" cy="4287456"/>
          </a:xfrm>
          <a:prstGeom prst="rect">
            <a:avLst/>
          </a:prstGeom>
          <a:noFill/>
        </p:spPr>
        <p:txBody>
          <a:bodyPr wrap="square">
            <a:spAutoFit/>
          </a:bodyPr>
          <a:lstStyle/>
          <a:p>
            <a:pPr marL="285750" indent="-285750">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Most complaints to the MHCC resulted in action, acknowledgement and answers by Northern AMHS.</a:t>
            </a:r>
          </a:p>
          <a:p>
            <a:pPr marL="285750" indent="-285750">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Outcomes data was unavailable for complaints made directly to Northern AMHS, despite this being requested by the MHCC. Recording and reporting on outcomes will enable better comparison with statewide data, and better highlight the effectiveness of Northern AMHS' complaint systems. </a:t>
            </a:r>
          </a:p>
        </p:txBody>
      </p:sp>
    </p:spTree>
    <p:extLst>
      <p:ext uri="{BB962C8B-B14F-4D97-AF65-F5344CB8AC3E}">
        <p14:creationId xmlns:p14="http://schemas.microsoft.com/office/powerpoint/2010/main" val="3783533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Top Corners Rounded 2">
            <a:extLst>
              <a:ext uri="{FF2B5EF4-FFF2-40B4-BE49-F238E27FC236}">
                <a16:creationId xmlns:a16="http://schemas.microsoft.com/office/drawing/2014/main" id="{0934BBAE-7D57-45F4-A268-F641EE4B783C}"/>
              </a:ext>
            </a:extLst>
          </p:cNvPr>
          <p:cNvSpPr/>
          <p:nvPr/>
        </p:nvSpPr>
        <p:spPr>
          <a:xfrm rot="16200000">
            <a:off x="5969000" y="-292100"/>
            <a:ext cx="4940300" cy="7505700"/>
          </a:xfrm>
          <a:prstGeom prst="round2SameRect">
            <a:avLst>
              <a:gd name="adj1" fmla="val 3842"/>
              <a:gd name="adj2"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Title 1">
            <a:extLst>
              <a:ext uri="{FF2B5EF4-FFF2-40B4-BE49-F238E27FC236}">
                <a16:creationId xmlns:a16="http://schemas.microsoft.com/office/drawing/2014/main" id="{BE059322-5416-4AE2-8788-AD5DB3F4501E}"/>
              </a:ext>
            </a:extLst>
          </p:cNvPr>
          <p:cNvSpPr txBox="1">
            <a:spLocks/>
          </p:cNvSpPr>
          <p:nvPr/>
        </p:nvSpPr>
        <p:spPr>
          <a:xfrm>
            <a:off x="393940" y="1155262"/>
            <a:ext cx="4112072" cy="498942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Purpose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The purpose of this summary presentation is to showcase key data about complaints made to the MHCC about the service, as well as complaints made directly to the service.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This </a:t>
            </a:r>
            <a:r>
              <a:rPr lang="en-US" sz="1800" dirty="0">
                <a:solidFill>
                  <a:schemeClr val="accent3"/>
                </a:solidFill>
                <a:latin typeface="Arial Nova Light" panose="020B0304020202020204" pitchFamily="34" charset="0"/>
                <a:cs typeface="Arial" panose="020B0604020202020204" pitchFamily="34" charset="0"/>
              </a:rPr>
              <a:t>summary outlines a range of complaints statistics, including who complainants are, what issues are raised, and how the complaints are resolved.</a:t>
            </a:r>
          </a:p>
        </p:txBody>
      </p:sp>
      <p:sp>
        <p:nvSpPr>
          <p:cNvPr id="6" name="Title 1">
            <a:extLst>
              <a:ext uri="{FF2B5EF4-FFF2-40B4-BE49-F238E27FC236}">
                <a16:creationId xmlns:a16="http://schemas.microsoft.com/office/drawing/2014/main" id="{0E17B297-149D-45E0-919D-037F9527F336}"/>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Introduction</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2E25979D-22CF-41E1-AA20-9D00F3066897}"/>
              </a:ext>
            </a:extLst>
          </p:cNvPr>
          <p:cNvSpPr txBox="1">
            <a:spLocks/>
          </p:cNvSpPr>
          <p:nvPr/>
        </p:nvSpPr>
        <p:spPr>
          <a:xfrm>
            <a:off x="4883085" y="1155262"/>
            <a:ext cx="6772339" cy="458513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Interpreting the data</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Caution should be used when drawing conclusions from relative numbers of complaints reported by services.</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High numbers of complaints reported by services may represent effective complaints reporting processes, a positive complaints culture and/or demonstrate high numbers of issues experienced by people who use the service.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Conversely, low numbers of complaints may indicate issues with the recording of complaints or the service’s approach to complaints, or a high level of satisfaction with the service.</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Complaints represent people's experience, and a sign of a positive complaints culture would be higher numbers of complaints to services and lower number of complaints to the MHCC, reflecting that people feel confident to raise their concerns with the service.</a:t>
            </a:r>
          </a:p>
        </p:txBody>
      </p:sp>
    </p:spTree>
    <p:extLst>
      <p:ext uri="{BB962C8B-B14F-4D97-AF65-F5344CB8AC3E}">
        <p14:creationId xmlns:p14="http://schemas.microsoft.com/office/powerpoint/2010/main" val="547480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93940" y="301476"/>
            <a:ext cx="11359910" cy="853786"/>
          </a:xfrm>
        </p:spPr>
        <p:txBody>
          <a:bodyPr anchor="t">
            <a:normAutofit/>
          </a:bodyPr>
          <a:lstStyle/>
          <a:p>
            <a:pPr algn="l"/>
            <a:r>
              <a:rPr lang="en-AU" sz="3600" b="1" dirty="0">
                <a:solidFill>
                  <a:schemeClr val="accent3"/>
                </a:solidFill>
                <a:latin typeface="Arial Rounded MT Bold" panose="020F0704030504030204" pitchFamily="34" charset="0"/>
                <a:cs typeface="Arial" panose="020B0604020202020204" pitchFamily="34" charset="0"/>
              </a:rPr>
              <a:t>The role of the MHCC</a:t>
            </a:r>
            <a:endParaRPr lang="en-AU" sz="3600" b="1" i="1" dirty="0">
              <a:solidFill>
                <a:schemeClr val="accent3"/>
              </a:solidFill>
              <a:latin typeface="Arial Rounded MT Bold" panose="020F0704030504030204" pitchFamily="34" charset="0"/>
              <a:cs typeface="Arial" panose="020B0604020202020204" pitchFamily="34" charset="0"/>
            </a:endParaRPr>
          </a:p>
        </p:txBody>
      </p:sp>
      <p:sp>
        <p:nvSpPr>
          <p:cNvPr id="37" name="Title 1">
            <a:extLst>
              <a:ext uri="{FF2B5EF4-FFF2-40B4-BE49-F238E27FC236}">
                <a16:creationId xmlns:a16="http://schemas.microsoft.com/office/drawing/2014/main" id="{A2574EBC-FABB-45B3-B558-D4D5EA5DB5BD}"/>
              </a:ext>
            </a:extLst>
          </p:cNvPr>
          <p:cNvSpPr txBox="1">
            <a:spLocks/>
          </p:cNvSpPr>
          <p:nvPr/>
        </p:nvSpPr>
        <p:spPr>
          <a:xfrm>
            <a:off x="393940" y="1057499"/>
            <a:ext cx="6790631" cy="93504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400" dirty="0">
                <a:solidFill>
                  <a:schemeClr val="accent3"/>
                </a:solidFill>
                <a:latin typeface="Arial Nova Light" panose="020B0304020202020204" pitchFamily="34" charset="0"/>
                <a:cs typeface="Arial" panose="020B0604020202020204" pitchFamily="34" charset="0"/>
              </a:rPr>
              <a:t>The MHCC collates and analyses complaints data about public mental health services to:</a:t>
            </a:r>
            <a:endParaRPr lang="en-AU" sz="24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7B3EE19-C1B3-4E0B-9F26-44A707A4F3A6}"/>
              </a:ext>
            </a:extLst>
          </p:cNvPr>
          <p:cNvGrpSpPr/>
          <p:nvPr/>
        </p:nvGrpSpPr>
        <p:grpSpPr>
          <a:xfrm>
            <a:off x="910283" y="2250530"/>
            <a:ext cx="3507948" cy="923330"/>
            <a:chOff x="1367483" y="2729866"/>
            <a:chExt cx="3507948" cy="923330"/>
          </a:xfrm>
        </p:grpSpPr>
        <p:sp>
          <p:nvSpPr>
            <p:cNvPr id="22" name="TextBox 21">
              <a:extLst>
                <a:ext uri="{FF2B5EF4-FFF2-40B4-BE49-F238E27FC236}">
                  <a16:creationId xmlns:a16="http://schemas.microsoft.com/office/drawing/2014/main" id="{81BE13D9-F982-4B62-9B19-66C858F03360}"/>
                </a:ext>
              </a:extLst>
            </p:cNvPr>
            <p:cNvSpPr txBox="1"/>
            <p:nvPr/>
          </p:nvSpPr>
          <p:spPr>
            <a:xfrm>
              <a:off x="2443773" y="2729866"/>
              <a:ext cx="2431658"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identify key themes </a:t>
              </a:r>
              <a:r>
                <a:rPr lang="en-US" dirty="0">
                  <a:solidFill>
                    <a:schemeClr val="accent3"/>
                  </a:solidFill>
                  <a:latin typeface="Arial Nova Light" panose="020B0304020202020204" pitchFamily="34" charset="0"/>
                  <a:cs typeface="Arial" panose="020B0604020202020204" pitchFamily="34" charset="0"/>
                </a:rPr>
                <a:t>and emerging issues across the sector</a:t>
              </a:r>
            </a:p>
          </p:txBody>
        </p:sp>
        <p:grpSp>
          <p:nvGrpSpPr>
            <p:cNvPr id="15" name="Group 14">
              <a:extLst>
                <a:ext uri="{FF2B5EF4-FFF2-40B4-BE49-F238E27FC236}">
                  <a16:creationId xmlns:a16="http://schemas.microsoft.com/office/drawing/2014/main" id="{A24FE881-0D54-4C41-989A-6BB7B98E92CA}"/>
                </a:ext>
              </a:extLst>
            </p:cNvPr>
            <p:cNvGrpSpPr/>
            <p:nvPr/>
          </p:nvGrpSpPr>
          <p:grpSpPr>
            <a:xfrm>
              <a:off x="1367483" y="2729866"/>
              <a:ext cx="925690" cy="923330"/>
              <a:chOff x="763615" y="2872741"/>
              <a:chExt cx="925690" cy="923330"/>
            </a:xfrm>
          </p:grpSpPr>
          <p:sp>
            <p:nvSpPr>
              <p:cNvPr id="9" name="Rectangle: Diagonal Corners Rounded 8">
                <a:extLst>
                  <a:ext uri="{FF2B5EF4-FFF2-40B4-BE49-F238E27FC236}">
                    <a16:creationId xmlns:a16="http://schemas.microsoft.com/office/drawing/2014/main" id="{83DD7568-02C9-4057-B8D6-188B990D6AF2}"/>
                  </a:ext>
                </a:extLst>
              </p:cNvPr>
              <p:cNvSpPr/>
              <p:nvPr/>
            </p:nvSpPr>
            <p:spPr>
              <a:xfrm flipH="1">
                <a:off x="763615" y="2872741"/>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8" name="Graphic 17" descr="Magnifying glass with solid fill">
                <a:extLst>
                  <a:ext uri="{FF2B5EF4-FFF2-40B4-BE49-F238E27FC236}">
                    <a16:creationId xmlns:a16="http://schemas.microsoft.com/office/drawing/2014/main" id="{3E29D065-AADD-4EF3-ABE7-02A243585CD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833529" y="2955427"/>
                <a:ext cx="756000" cy="756000"/>
              </a:xfrm>
              <a:prstGeom prst="rect">
                <a:avLst/>
              </a:prstGeom>
            </p:spPr>
          </p:pic>
        </p:grpSp>
      </p:grpSp>
      <p:grpSp>
        <p:nvGrpSpPr>
          <p:cNvPr id="27" name="Group 26">
            <a:extLst>
              <a:ext uri="{FF2B5EF4-FFF2-40B4-BE49-F238E27FC236}">
                <a16:creationId xmlns:a16="http://schemas.microsoft.com/office/drawing/2014/main" id="{C4BE2850-CB47-46FC-A308-9A71E63C6F00}"/>
              </a:ext>
            </a:extLst>
          </p:cNvPr>
          <p:cNvGrpSpPr/>
          <p:nvPr/>
        </p:nvGrpSpPr>
        <p:grpSpPr>
          <a:xfrm>
            <a:off x="910283" y="3557993"/>
            <a:ext cx="4287033" cy="923330"/>
            <a:chOff x="1367483" y="4037329"/>
            <a:chExt cx="4287033" cy="923330"/>
          </a:xfrm>
        </p:grpSpPr>
        <p:sp>
          <p:nvSpPr>
            <p:cNvPr id="24" name="TextBox 23">
              <a:extLst>
                <a:ext uri="{FF2B5EF4-FFF2-40B4-BE49-F238E27FC236}">
                  <a16:creationId xmlns:a16="http://schemas.microsoft.com/office/drawing/2014/main" id="{665E99F9-2CE5-4EDB-86BD-F29FF5E059F8}"/>
                </a:ext>
              </a:extLst>
            </p:cNvPr>
            <p:cNvSpPr txBox="1"/>
            <p:nvPr/>
          </p:nvSpPr>
          <p:spPr>
            <a:xfrm>
              <a:off x="2458335" y="4037329"/>
              <a:ext cx="3196181"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increase awareness </a:t>
              </a:r>
              <a:r>
                <a:rPr lang="en-US" dirty="0">
                  <a:solidFill>
                    <a:schemeClr val="accent3"/>
                  </a:solidFill>
                  <a:latin typeface="Arial Nova Light" panose="020B0304020202020204" pitchFamily="34" charset="0"/>
                  <a:cs typeface="Arial" panose="020B0604020202020204" pitchFamily="34" charset="0"/>
                </a:rPr>
                <a:t>of systemic issues and improvement opportunities</a:t>
              </a:r>
            </a:p>
          </p:txBody>
        </p:sp>
        <p:grpSp>
          <p:nvGrpSpPr>
            <p:cNvPr id="14" name="Group 13">
              <a:extLst>
                <a:ext uri="{FF2B5EF4-FFF2-40B4-BE49-F238E27FC236}">
                  <a16:creationId xmlns:a16="http://schemas.microsoft.com/office/drawing/2014/main" id="{CED7C3F0-5E7D-4A92-96D7-2ED2F32F3ACF}"/>
                </a:ext>
              </a:extLst>
            </p:cNvPr>
            <p:cNvGrpSpPr/>
            <p:nvPr/>
          </p:nvGrpSpPr>
          <p:grpSpPr>
            <a:xfrm>
              <a:off x="1367483" y="4037329"/>
              <a:ext cx="925690" cy="923330"/>
              <a:chOff x="763615" y="4143440"/>
              <a:chExt cx="925690" cy="923330"/>
            </a:xfrm>
          </p:grpSpPr>
          <p:sp>
            <p:nvSpPr>
              <p:cNvPr id="33" name="Rectangle: Diagonal Corners Rounded 32">
                <a:extLst>
                  <a:ext uri="{FF2B5EF4-FFF2-40B4-BE49-F238E27FC236}">
                    <a16:creationId xmlns:a16="http://schemas.microsoft.com/office/drawing/2014/main" id="{F3CFFEF8-A27B-4C0B-8AFB-2077B003DD32}"/>
                  </a:ext>
                </a:extLst>
              </p:cNvPr>
              <p:cNvSpPr/>
              <p:nvPr/>
            </p:nvSpPr>
            <p:spPr>
              <a:xfrm>
                <a:off x="763615" y="4143440"/>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accent3"/>
                  </a:solidFill>
                  <a:latin typeface="Arial Nova Light" panose="020B0304020202020204" pitchFamily="34" charset="0"/>
                </a:endParaRPr>
              </a:p>
            </p:txBody>
          </p:sp>
          <p:pic>
            <p:nvPicPr>
              <p:cNvPr id="20" name="Graphic 19" descr="Chat with solid fill">
                <a:extLst>
                  <a:ext uri="{FF2B5EF4-FFF2-40B4-BE49-F238E27FC236}">
                    <a16:creationId xmlns:a16="http://schemas.microsoft.com/office/drawing/2014/main" id="{17FD1C66-92ED-4CD0-96CB-0C2EA6FE820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3094" y="4290291"/>
                <a:ext cx="756000" cy="756000"/>
              </a:xfrm>
              <a:prstGeom prst="rect">
                <a:avLst/>
              </a:prstGeom>
            </p:spPr>
          </p:pic>
        </p:grpSp>
      </p:grpSp>
      <p:grpSp>
        <p:nvGrpSpPr>
          <p:cNvPr id="29" name="Group 28">
            <a:extLst>
              <a:ext uri="{FF2B5EF4-FFF2-40B4-BE49-F238E27FC236}">
                <a16:creationId xmlns:a16="http://schemas.microsoft.com/office/drawing/2014/main" id="{7DEE19F8-352C-47FA-86B3-98F7B59D395C}"/>
              </a:ext>
            </a:extLst>
          </p:cNvPr>
          <p:cNvGrpSpPr/>
          <p:nvPr/>
        </p:nvGrpSpPr>
        <p:grpSpPr>
          <a:xfrm>
            <a:off x="5451009" y="2250530"/>
            <a:ext cx="4506409" cy="923330"/>
            <a:chOff x="5908209" y="2729866"/>
            <a:chExt cx="4506409" cy="923330"/>
          </a:xfrm>
        </p:grpSpPr>
        <p:sp>
          <p:nvSpPr>
            <p:cNvPr id="25" name="TextBox 24">
              <a:extLst>
                <a:ext uri="{FF2B5EF4-FFF2-40B4-BE49-F238E27FC236}">
                  <a16:creationId xmlns:a16="http://schemas.microsoft.com/office/drawing/2014/main" id="{A378D262-EDD2-415D-B840-33367307F963}"/>
                </a:ext>
              </a:extLst>
            </p:cNvPr>
            <p:cNvSpPr txBox="1"/>
            <p:nvPr/>
          </p:nvSpPr>
          <p:spPr>
            <a:xfrm>
              <a:off x="6989076" y="2729866"/>
              <a:ext cx="3425542"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gain insights into the concerns/experiences </a:t>
              </a:r>
              <a:r>
                <a:rPr lang="en-US" dirty="0">
                  <a:solidFill>
                    <a:schemeClr val="accent3"/>
                  </a:solidFill>
                  <a:latin typeface="Arial Nova Light" panose="020B0304020202020204" pitchFamily="34" charset="0"/>
                  <a:cs typeface="Arial" panose="020B0604020202020204" pitchFamily="34" charset="0"/>
                </a:rPr>
                <a:t>of consumers, families and carers</a:t>
              </a:r>
            </a:p>
          </p:txBody>
        </p:sp>
        <p:grpSp>
          <p:nvGrpSpPr>
            <p:cNvPr id="16" name="Group 15">
              <a:extLst>
                <a:ext uri="{FF2B5EF4-FFF2-40B4-BE49-F238E27FC236}">
                  <a16:creationId xmlns:a16="http://schemas.microsoft.com/office/drawing/2014/main" id="{CD88C5CF-CBCF-4890-8045-1E074504837E}"/>
                </a:ext>
              </a:extLst>
            </p:cNvPr>
            <p:cNvGrpSpPr/>
            <p:nvPr/>
          </p:nvGrpSpPr>
          <p:grpSpPr>
            <a:xfrm>
              <a:off x="5908209" y="2729866"/>
              <a:ext cx="925690" cy="923330"/>
              <a:chOff x="5304341" y="2872741"/>
              <a:chExt cx="925690" cy="923330"/>
            </a:xfrm>
          </p:grpSpPr>
          <p:sp>
            <p:nvSpPr>
              <p:cNvPr id="34" name="Rectangle: Diagonal Corners Rounded 33">
                <a:extLst>
                  <a:ext uri="{FF2B5EF4-FFF2-40B4-BE49-F238E27FC236}">
                    <a16:creationId xmlns:a16="http://schemas.microsoft.com/office/drawing/2014/main" id="{6D725332-667F-4EE9-A3EB-5A26A397184A}"/>
                  </a:ext>
                </a:extLst>
              </p:cNvPr>
              <p:cNvSpPr/>
              <p:nvPr/>
            </p:nvSpPr>
            <p:spPr>
              <a:xfrm>
                <a:off x="5304341" y="2872741"/>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8" name="Graphic 7" descr="Social network with solid fill">
                <a:extLst>
                  <a:ext uri="{FF2B5EF4-FFF2-40B4-BE49-F238E27FC236}">
                    <a16:creationId xmlns:a16="http://schemas.microsoft.com/office/drawing/2014/main" id="{B86A1022-7306-4420-BD75-420B32BA01D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398356" y="2941766"/>
                <a:ext cx="756000" cy="756000"/>
              </a:xfrm>
              <a:prstGeom prst="rect">
                <a:avLst/>
              </a:prstGeom>
            </p:spPr>
          </p:pic>
        </p:grpSp>
      </p:grpSp>
      <p:grpSp>
        <p:nvGrpSpPr>
          <p:cNvPr id="28" name="Group 27">
            <a:extLst>
              <a:ext uri="{FF2B5EF4-FFF2-40B4-BE49-F238E27FC236}">
                <a16:creationId xmlns:a16="http://schemas.microsoft.com/office/drawing/2014/main" id="{336225A6-0B1B-4C83-A6FD-D64547D0571D}"/>
              </a:ext>
            </a:extLst>
          </p:cNvPr>
          <p:cNvGrpSpPr/>
          <p:nvPr/>
        </p:nvGrpSpPr>
        <p:grpSpPr>
          <a:xfrm>
            <a:off x="910283" y="4865455"/>
            <a:ext cx="3507947" cy="935046"/>
            <a:chOff x="1367483" y="5344791"/>
            <a:chExt cx="3507947" cy="935046"/>
          </a:xfrm>
        </p:grpSpPr>
        <p:sp>
          <p:nvSpPr>
            <p:cNvPr id="36" name="TextBox 35">
              <a:extLst>
                <a:ext uri="{FF2B5EF4-FFF2-40B4-BE49-F238E27FC236}">
                  <a16:creationId xmlns:a16="http://schemas.microsoft.com/office/drawing/2014/main" id="{F8898A7F-8F37-4E56-BFE1-EB95029909FB}"/>
                </a:ext>
              </a:extLst>
            </p:cNvPr>
            <p:cNvSpPr txBox="1"/>
            <p:nvPr/>
          </p:nvSpPr>
          <p:spPr>
            <a:xfrm>
              <a:off x="2481739" y="5344791"/>
              <a:ext cx="2393691" cy="646331"/>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inform our projects </a:t>
              </a:r>
              <a:r>
                <a:rPr lang="en-US" dirty="0">
                  <a:solidFill>
                    <a:schemeClr val="accent3"/>
                  </a:solidFill>
                  <a:latin typeface="Arial Nova Light" panose="020B0304020202020204" pitchFamily="34" charset="0"/>
                  <a:cs typeface="Arial" panose="020B0604020202020204" pitchFamily="34" charset="0"/>
                </a:rPr>
                <a:t>and recommendations</a:t>
              </a:r>
            </a:p>
          </p:txBody>
        </p:sp>
        <p:grpSp>
          <p:nvGrpSpPr>
            <p:cNvPr id="13" name="Group 12">
              <a:extLst>
                <a:ext uri="{FF2B5EF4-FFF2-40B4-BE49-F238E27FC236}">
                  <a16:creationId xmlns:a16="http://schemas.microsoft.com/office/drawing/2014/main" id="{AC014129-91F2-40DF-997B-824BA6A210CA}"/>
                </a:ext>
              </a:extLst>
            </p:cNvPr>
            <p:cNvGrpSpPr/>
            <p:nvPr/>
          </p:nvGrpSpPr>
          <p:grpSpPr>
            <a:xfrm>
              <a:off x="1367483" y="5344791"/>
              <a:ext cx="937436" cy="935046"/>
              <a:chOff x="763615" y="5487666"/>
              <a:chExt cx="937436" cy="935046"/>
            </a:xfrm>
          </p:grpSpPr>
          <p:sp>
            <p:nvSpPr>
              <p:cNvPr id="38" name="Rectangle: Diagonal Corners Rounded 37">
                <a:extLst>
                  <a:ext uri="{FF2B5EF4-FFF2-40B4-BE49-F238E27FC236}">
                    <a16:creationId xmlns:a16="http://schemas.microsoft.com/office/drawing/2014/main" id="{B39C246B-2294-4F7E-8399-8FFB97CD0A96}"/>
                  </a:ext>
                </a:extLst>
              </p:cNvPr>
              <p:cNvSpPr/>
              <p:nvPr/>
            </p:nvSpPr>
            <p:spPr>
              <a:xfrm flipH="1">
                <a:off x="763615" y="5487666"/>
                <a:ext cx="937436" cy="935046"/>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39" name="Graphic 38" descr="Lightbulb and gear with solid fill">
                <a:extLst>
                  <a:ext uri="{FF2B5EF4-FFF2-40B4-BE49-F238E27FC236}">
                    <a16:creationId xmlns:a16="http://schemas.microsoft.com/office/drawing/2014/main" id="{7A7D5155-7AB6-40A7-A516-415B1D38A4D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75375" y="5589532"/>
                <a:ext cx="756000" cy="756000"/>
              </a:xfrm>
              <a:prstGeom prst="rect">
                <a:avLst/>
              </a:prstGeom>
            </p:spPr>
          </p:pic>
        </p:grpSp>
      </p:grpSp>
      <p:grpSp>
        <p:nvGrpSpPr>
          <p:cNvPr id="30" name="Group 29">
            <a:extLst>
              <a:ext uri="{FF2B5EF4-FFF2-40B4-BE49-F238E27FC236}">
                <a16:creationId xmlns:a16="http://schemas.microsoft.com/office/drawing/2014/main" id="{4A7410B0-D59D-4C4C-B0DB-251C3C4AE15A}"/>
              </a:ext>
            </a:extLst>
          </p:cNvPr>
          <p:cNvGrpSpPr/>
          <p:nvPr/>
        </p:nvGrpSpPr>
        <p:grpSpPr>
          <a:xfrm>
            <a:off x="5439137" y="3557993"/>
            <a:ext cx="4227078" cy="923330"/>
            <a:chOff x="5896337" y="4037329"/>
            <a:chExt cx="4227078" cy="923330"/>
          </a:xfrm>
        </p:grpSpPr>
        <p:sp>
          <p:nvSpPr>
            <p:cNvPr id="23" name="TextBox 22">
              <a:extLst>
                <a:ext uri="{FF2B5EF4-FFF2-40B4-BE49-F238E27FC236}">
                  <a16:creationId xmlns:a16="http://schemas.microsoft.com/office/drawing/2014/main" id="{667F0F12-8FAB-47EE-B17A-206F3ABD5BA1}"/>
                </a:ext>
              </a:extLst>
            </p:cNvPr>
            <p:cNvSpPr txBox="1"/>
            <p:nvPr/>
          </p:nvSpPr>
          <p:spPr>
            <a:xfrm>
              <a:off x="7004721" y="4037329"/>
              <a:ext cx="3118694" cy="923330"/>
            </a:xfrm>
            <a:prstGeom prst="rect">
              <a:avLst/>
            </a:prstGeom>
            <a:noFill/>
          </p:spPr>
          <p:txBody>
            <a:bodyPr wrap="square">
              <a:spAutoFit/>
            </a:bodyPr>
            <a:lstStyle/>
            <a:p>
              <a:pPr>
                <a:spcBef>
                  <a:spcPts val="600"/>
                </a:spcBef>
                <a:spcAft>
                  <a:spcPts val="600"/>
                </a:spcAft>
              </a:pPr>
              <a:r>
                <a:rPr lang="en-US" dirty="0">
                  <a:solidFill>
                    <a:schemeClr val="accent3"/>
                  </a:solidFill>
                  <a:latin typeface="Arial Nova Light" panose="020B0304020202020204" pitchFamily="34" charset="0"/>
                  <a:cs typeface="Arial" panose="020B0604020202020204" pitchFamily="34" charset="0"/>
                </a:rPr>
                <a:t>understand the </a:t>
              </a:r>
              <a:r>
                <a:rPr lang="en-US" b="1" dirty="0">
                  <a:solidFill>
                    <a:schemeClr val="accent3"/>
                  </a:solidFill>
                  <a:latin typeface="Arial Nova Light" panose="020B0304020202020204" pitchFamily="34" charset="0"/>
                  <a:cs typeface="Arial" panose="020B0604020202020204" pitchFamily="34" charset="0"/>
                </a:rPr>
                <a:t>status of complaint processes </a:t>
              </a:r>
              <a:r>
                <a:rPr lang="en-US" dirty="0">
                  <a:solidFill>
                    <a:schemeClr val="accent3"/>
                  </a:solidFill>
                  <a:latin typeface="Arial Nova Light" panose="020B0304020202020204" pitchFamily="34" charset="0"/>
                  <a:cs typeface="Arial" panose="020B0604020202020204" pitchFamily="34" charset="0"/>
                </a:rPr>
                <a:t>and reporting across the sector</a:t>
              </a:r>
            </a:p>
          </p:txBody>
        </p:sp>
        <p:grpSp>
          <p:nvGrpSpPr>
            <p:cNvPr id="21" name="Group 20">
              <a:extLst>
                <a:ext uri="{FF2B5EF4-FFF2-40B4-BE49-F238E27FC236}">
                  <a16:creationId xmlns:a16="http://schemas.microsoft.com/office/drawing/2014/main" id="{39DAE658-CFAE-4F8A-BDCF-57A2BBA0B9A3}"/>
                </a:ext>
              </a:extLst>
            </p:cNvPr>
            <p:cNvGrpSpPr/>
            <p:nvPr/>
          </p:nvGrpSpPr>
          <p:grpSpPr>
            <a:xfrm>
              <a:off x="5896337" y="4037329"/>
              <a:ext cx="925690" cy="923330"/>
              <a:chOff x="5292469" y="4143440"/>
              <a:chExt cx="925690" cy="923330"/>
            </a:xfrm>
          </p:grpSpPr>
          <p:sp>
            <p:nvSpPr>
              <p:cNvPr id="35" name="Rectangle: Diagonal Corners Rounded 34">
                <a:extLst>
                  <a:ext uri="{FF2B5EF4-FFF2-40B4-BE49-F238E27FC236}">
                    <a16:creationId xmlns:a16="http://schemas.microsoft.com/office/drawing/2014/main" id="{B1770393-271F-4592-932C-4D21FAA7E4F5}"/>
                  </a:ext>
                </a:extLst>
              </p:cNvPr>
              <p:cNvSpPr/>
              <p:nvPr/>
            </p:nvSpPr>
            <p:spPr>
              <a:xfrm flipH="1">
                <a:off x="5292469" y="4143440"/>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2" name="Graphic 11" descr="Workflow with solid fill">
                <a:extLst>
                  <a:ext uri="{FF2B5EF4-FFF2-40B4-BE49-F238E27FC236}">
                    <a16:creationId xmlns:a16="http://schemas.microsoft.com/office/drawing/2014/main" id="{8B295009-DC11-4B26-BDB8-F585BE93521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398356" y="4211012"/>
                <a:ext cx="756000" cy="756000"/>
              </a:xfrm>
              <a:prstGeom prst="rect">
                <a:avLst/>
              </a:prstGeom>
            </p:spPr>
          </p:pic>
        </p:grpSp>
      </p:grpSp>
    </p:spTree>
    <p:extLst>
      <p:ext uri="{BB962C8B-B14F-4D97-AF65-F5344CB8AC3E}">
        <p14:creationId xmlns:p14="http://schemas.microsoft.com/office/powerpoint/2010/main" val="3279235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F7DF55E5-7D10-42FA-93A5-3B611DA698C8}"/>
              </a:ext>
            </a:extLst>
          </p:cNvPr>
          <p:cNvGrpSpPr/>
          <p:nvPr/>
        </p:nvGrpSpPr>
        <p:grpSpPr>
          <a:xfrm>
            <a:off x="5339457" y="1915914"/>
            <a:ext cx="1513086" cy="1513086"/>
            <a:chOff x="4377077" y="1987623"/>
            <a:chExt cx="759214" cy="759214"/>
          </a:xfrm>
        </p:grpSpPr>
        <p:sp>
          <p:nvSpPr>
            <p:cNvPr id="6" name="Oval 5">
              <a:extLst>
                <a:ext uri="{FF2B5EF4-FFF2-40B4-BE49-F238E27FC236}">
                  <a16:creationId xmlns:a16="http://schemas.microsoft.com/office/drawing/2014/main" id="{1382C54C-1874-4C66-86EA-CB15DEC40DA8}"/>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 name="Graphic 6" descr="Tally with solid fill">
              <a:extLst>
                <a:ext uri="{FF2B5EF4-FFF2-40B4-BE49-F238E27FC236}">
                  <a16:creationId xmlns:a16="http://schemas.microsoft.com/office/drawing/2014/main" id="{DFB07C5B-3E56-4615-95F1-4138686DBC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9" name="TextBox 8">
            <a:extLst>
              <a:ext uri="{FF2B5EF4-FFF2-40B4-BE49-F238E27FC236}">
                <a16:creationId xmlns:a16="http://schemas.microsoft.com/office/drawing/2014/main" id="{92495EC5-9106-4BE9-A5E2-D15114464F34}"/>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Number of complaints</a:t>
            </a:r>
          </a:p>
        </p:txBody>
      </p:sp>
    </p:spTree>
    <p:extLst>
      <p:ext uri="{BB962C8B-B14F-4D97-AF65-F5344CB8AC3E}">
        <p14:creationId xmlns:p14="http://schemas.microsoft.com/office/powerpoint/2010/main" val="363096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393940" y="2682007"/>
            <a:ext cx="4769416" cy="3663784"/>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Overall, the number of complaints to the MHCC about Northern AMHS, as well as direct complaints to Northern AMHS, decreased in 2018-19 before remaining stable in 2019-20.</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Overall, more complaints were made to the MHCC than directly to Northern AMHS. The MHCC would like to see a trend of more complaints being made directly to the service, as this suggests that consumers and family members/carers feel empowered to raise concerns directly with the service.</a:t>
            </a:r>
          </a:p>
        </p:txBody>
      </p:sp>
      <p:sp>
        <p:nvSpPr>
          <p:cNvPr id="7" name="Rectangle 6">
            <a:extLst>
              <a:ext uri="{FF2B5EF4-FFF2-40B4-BE49-F238E27FC236}">
                <a16:creationId xmlns:a16="http://schemas.microsoft.com/office/drawing/2014/main" id="{B8C74E88-7F6D-4041-91CB-DE55566F01D8}"/>
              </a:ext>
            </a:extLst>
          </p:cNvPr>
          <p:cNvSpPr/>
          <p:nvPr/>
        </p:nvSpPr>
        <p:spPr>
          <a:xfrm>
            <a:off x="611520"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1"/>
                </a:solidFill>
                <a:latin typeface="Arial Rounded MT Bold" panose="020F0704030504030204" pitchFamily="34" charset="0"/>
              </a:rPr>
              <a:t>98</a:t>
            </a:r>
          </a:p>
          <a:p>
            <a:pPr>
              <a:lnSpc>
                <a:spcPct val="80000"/>
              </a:lnSpc>
            </a:pPr>
            <a:r>
              <a:rPr lang="en-AU" sz="1600" dirty="0">
                <a:solidFill>
                  <a:srgbClr val="052A39"/>
                </a:solidFill>
                <a:latin typeface="Arial Nova Light" panose="020B0304020202020204" pitchFamily="34" charset="0"/>
              </a:rPr>
              <a:t>Complaints to MHCC about Northern AMHS </a:t>
            </a:r>
            <a:r>
              <a:rPr kumimoji="0" lang="en-AU" sz="9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mn-cs"/>
              </a:rPr>
              <a:t>2019-20</a:t>
            </a:r>
            <a:endParaRPr lang="en-AU" sz="1600" dirty="0">
              <a:solidFill>
                <a:srgbClr val="052A39"/>
              </a:solidFill>
              <a:latin typeface="Arial Nova Light" panose="020B0304020202020204" pitchFamily="34" charset="0"/>
            </a:endParaRPr>
          </a:p>
        </p:txBody>
      </p:sp>
      <p:sp>
        <p:nvSpPr>
          <p:cNvPr id="95" name="Rectangle 94">
            <a:extLst>
              <a:ext uri="{FF2B5EF4-FFF2-40B4-BE49-F238E27FC236}">
                <a16:creationId xmlns:a16="http://schemas.microsoft.com/office/drawing/2014/main" id="{0BE1A289-64D1-483F-B840-A7B7912C2D13}"/>
              </a:ext>
            </a:extLst>
          </p:cNvPr>
          <p:cNvSpPr/>
          <p:nvPr/>
        </p:nvSpPr>
        <p:spPr>
          <a:xfrm>
            <a:off x="2778649"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2"/>
                </a:solidFill>
                <a:latin typeface="Arial Rounded MT Bold" panose="020F0704030504030204" pitchFamily="34" charset="0"/>
              </a:rPr>
              <a:t>31</a:t>
            </a:r>
          </a:p>
          <a:p>
            <a:pPr>
              <a:lnSpc>
                <a:spcPct val="80000"/>
              </a:lnSpc>
            </a:pPr>
            <a:r>
              <a:rPr lang="en-AU" sz="1600" dirty="0">
                <a:solidFill>
                  <a:srgbClr val="052A39"/>
                </a:solidFill>
                <a:latin typeface="Arial Nova Light" panose="020B0304020202020204" pitchFamily="34" charset="0"/>
              </a:rPr>
              <a:t>Complaints to Northern AMHS </a:t>
            </a:r>
            <a:br>
              <a:rPr lang="en-AU" sz="1600" dirty="0">
                <a:solidFill>
                  <a:srgbClr val="052A39"/>
                </a:solidFill>
                <a:latin typeface="Arial Nova Light" panose="020B0304020202020204" pitchFamily="34" charset="0"/>
              </a:rPr>
            </a:br>
            <a:r>
              <a:rPr lang="en-AU" sz="900" dirty="0">
                <a:solidFill>
                  <a:srgbClr val="052A39"/>
                </a:solidFill>
                <a:latin typeface="Arial Nova Light" panose="020B0304020202020204" pitchFamily="34" charset="0"/>
              </a:rPr>
              <a:t>2019-20</a:t>
            </a:r>
            <a:endParaRPr lang="en-AU" sz="1600" dirty="0">
              <a:solidFill>
                <a:srgbClr val="052A39"/>
              </a:solidFill>
              <a:latin typeface="Arial Nova Light" panose="020B0304020202020204" pitchFamily="34" charset="0"/>
            </a:endParaRPr>
          </a:p>
        </p:txBody>
      </p:sp>
      <p:graphicFrame>
        <p:nvGraphicFramePr>
          <p:cNvPr id="10" name="Chart 9">
            <a:extLst>
              <a:ext uri="{FF2B5EF4-FFF2-40B4-BE49-F238E27FC236}">
                <a16:creationId xmlns:a16="http://schemas.microsoft.com/office/drawing/2014/main" id="{249D1375-7714-4DB0-A7EB-02D9DEAC83CD}"/>
              </a:ext>
            </a:extLst>
          </p:cNvPr>
          <p:cNvGraphicFramePr>
            <a:graphicFrameLocks/>
          </p:cNvGraphicFramePr>
          <p:nvPr>
            <p:extLst>
              <p:ext uri="{D42A27DB-BD31-4B8C-83A1-F6EECF244321}">
                <p14:modId xmlns:p14="http://schemas.microsoft.com/office/powerpoint/2010/main" val="2792344229"/>
              </p:ext>
            </p:extLst>
          </p:nvPr>
        </p:nvGraphicFramePr>
        <p:xfrm>
          <a:off x="5840744" y="1155262"/>
          <a:ext cx="5194170" cy="4968165"/>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1">
            <a:extLst>
              <a:ext uri="{FF2B5EF4-FFF2-40B4-BE49-F238E27FC236}">
                <a16:creationId xmlns:a16="http://schemas.microsoft.com/office/drawing/2014/main" id="{E4CA47E7-68FB-4040-96A4-F6AE41EC3028}"/>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many complaints were made?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080916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465268" y="1222420"/>
            <a:ext cx="4359034" cy="488334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Northern AMHS received a higher rate of complaints to the MHCC compared to the sector.</a:t>
            </a:r>
          </a:p>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Conversely, Northern AMHS received a lower rate of direct complaints than the sector median.</a:t>
            </a:r>
          </a:p>
        </p:txBody>
      </p:sp>
      <p:grpSp>
        <p:nvGrpSpPr>
          <p:cNvPr id="8" name="Group 7">
            <a:extLst>
              <a:ext uri="{FF2B5EF4-FFF2-40B4-BE49-F238E27FC236}">
                <a16:creationId xmlns:a16="http://schemas.microsoft.com/office/drawing/2014/main" id="{EB7068C4-FCAD-4062-B30F-6CB4447A730A}"/>
              </a:ext>
            </a:extLst>
          </p:cNvPr>
          <p:cNvGrpSpPr/>
          <p:nvPr/>
        </p:nvGrpSpPr>
        <p:grpSpPr>
          <a:xfrm>
            <a:off x="7743164" y="368634"/>
            <a:ext cx="4663282" cy="853786"/>
            <a:chOff x="389864" y="879801"/>
            <a:chExt cx="4663282" cy="853786"/>
          </a:xfrm>
        </p:grpSpPr>
        <p:sp>
          <p:nvSpPr>
            <p:cNvPr id="7" name="Rectangle: Rounded Corners 6">
              <a:extLst>
                <a:ext uri="{FF2B5EF4-FFF2-40B4-BE49-F238E27FC236}">
                  <a16:creationId xmlns:a16="http://schemas.microsoft.com/office/drawing/2014/main" id="{F11599DD-2DCF-4EB5-9AA3-BE1EBD4BCDE3}"/>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34" name="Group 133">
              <a:extLst>
                <a:ext uri="{FF2B5EF4-FFF2-40B4-BE49-F238E27FC236}">
                  <a16:creationId xmlns:a16="http://schemas.microsoft.com/office/drawing/2014/main" id="{720B604C-7EA8-4753-AF17-BF975CE5AD78}"/>
                </a:ext>
              </a:extLst>
            </p:cNvPr>
            <p:cNvGrpSpPr/>
            <p:nvPr/>
          </p:nvGrpSpPr>
          <p:grpSpPr>
            <a:xfrm>
              <a:off x="438150" y="990441"/>
              <a:ext cx="2389688" cy="652711"/>
              <a:chOff x="253774" y="5246980"/>
              <a:chExt cx="2389688" cy="652711"/>
            </a:xfrm>
          </p:grpSpPr>
          <p:grpSp>
            <p:nvGrpSpPr>
              <p:cNvPr id="150" name="Group 149">
                <a:extLst>
                  <a:ext uri="{FF2B5EF4-FFF2-40B4-BE49-F238E27FC236}">
                    <a16:creationId xmlns:a16="http://schemas.microsoft.com/office/drawing/2014/main" id="{18BEE287-C128-41A8-B882-A9B0B7E17BB7}"/>
                  </a:ext>
                </a:extLst>
              </p:cNvPr>
              <p:cNvGrpSpPr/>
              <p:nvPr/>
            </p:nvGrpSpPr>
            <p:grpSpPr>
              <a:xfrm>
                <a:off x="253774" y="5246980"/>
                <a:ext cx="2389688" cy="459374"/>
                <a:chOff x="253774" y="5246980"/>
                <a:chExt cx="2389688" cy="459374"/>
              </a:xfrm>
            </p:grpSpPr>
            <p:sp>
              <p:nvSpPr>
                <p:cNvPr id="154" name="Oval 153">
                  <a:extLst>
                    <a:ext uri="{FF2B5EF4-FFF2-40B4-BE49-F238E27FC236}">
                      <a16:creationId xmlns:a16="http://schemas.microsoft.com/office/drawing/2014/main" id="{3C23BE66-49CB-4C68-8A6C-8C00E4893B9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6" name="Rectangle 155">
                  <a:extLst>
                    <a:ext uri="{FF2B5EF4-FFF2-40B4-BE49-F238E27FC236}">
                      <a16:creationId xmlns:a16="http://schemas.microsoft.com/office/drawing/2014/main" id="{FE11D61C-FF8A-4EE8-B50B-130B038F0E9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(n=98)</a:t>
                  </a:r>
                </a:p>
              </p:txBody>
            </p:sp>
            <p:sp>
              <p:nvSpPr>
                <p:cNvPr id="158" name="Rectangle 157">
                  <a:extLst>
                    <a:ext uri="{FF2B5EF4-FFF2-40B4-BE49-F238E27FC236}">
                      <a16:creationId xmlns:a16="http://schemas.microsoft.com/office/drawing/2014/main" id="{46458C66-1FBA-4251-B989-C846FD6B7E45}"/>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Northern AMHS</a:t>
                  </a:r>
                </a:p>
              </p:txBody>
            </p:sp>
          </p:grpSp>
          <p:grpSp>
            <p:nvGrpSpPr>
              <p:cNvPr id="151" name="Group 150">
                <a:extLst>
                  <a:ext uri="{FF2B5EF4-FFF2-40B4-BE49-F238E27FC236}">
                    <a16:creationId xmlns:a16="http://schemas.microsoft.com/office/drawing/2014/main" id="{2D7198D8-B2A5-4CDE-B319-8FA88A1C1B93}"/>
                  </a:ext>
                </a:extLst>
              </p:cNvPr>
              <p:cNvGrpSpPr/>
              <p:nvPr/>
            </p:nvGrpSpPr>
            <p:grpSpPr>
              <a:xfrm>
                <a:off x="369490" y="5663471"/>
                <a:ext cx="2186737" cy="236220"/>
                <a:chOff x="369490" y="5373085"/>
                <a:chExt cx="2186737" cy="236220"/>
              </a:xfrm>
            </p:grpSpPr>
            <p:sp>
              <p:nvSpPr>
                <p:cNvPr id="152" name="Oval 151">
                  <a:extLst>
                    <a:ext uri="{FF2B5EF4-FFF2-40B4-BE49-F238E27FC236}">
                      <a16:creationId xmlns:a16="http://schemas.microsoft.com/office/drawing/2014/main" id="{92A9283F-D72B-400D-A55F-D7E93333A3E4}"/>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3" name="Rectangle 152">
                  <a:extLst>
                    <a:ext uri="{FF2B5EF4-FFF2-40B4-BE49-F238E27FC236}">
                      <a16:creationId xmlns:a16="http://schemas.microsoft.com/office/drawing/2014/main" id="{A2AB544E-4468-4A75-974D-5F6A3F1DB67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(n=31)</a:t>
                  </a:r>
                </a:p>
              </p:txBody>
            </p:sp>
          </p:grpSp>
        </p:grpSp>
        <p:grpSp>
          <p:nvGrpSpPr>
            <p:cNvPr id="159" name="Group 158">
              <a:extLst>
                <a:ext uri="{FF2B5EF4-FFF2-40B4-BE49-F238E27FC236}">
                  <a16:creationId xmlns:a16="http://schemas.microsoft.com/office/drawing/2014/main" id="{B1921A71-CB3C-4B63-B8B9-2379D788D89F}"/>
                </a:ext>
              </a:extLst>
            </p:cNvPr>
            <p:cNvGrpSpPr/>
            <p:nvPr/>
          </p:nvGrpSpPr>
          <p:grpSpPr>
            <a:xfrm>
              <a:off x="2663458" y="990441"/>
              <a:ext cx="2389688" cy="652711"/>
              <a:chOff x="253774" y="5246980"/>
              <a:chExt cx="2389688" cy="652711"/>
            </a:xfrm>
          </p:grpSpPr>
          <p:grpSp>
            <p:nvGrpSpPr>
              <p:cNvPr id="160" name="Group 159">
                <a:extLst>
                  <a:ext uri="{FF2B5EF4-FFF2-40B4-BE49-F238E27FC236}">
                    <a16:creationId xmlns:a16="http://schemas.microsoft.com/office/drawing/2014/main" id="{73C77E8C-BE06-4FDF-A9DB-1DDD54C0DA6A}"/>
                  </a:ext>
                </a:extLst>
              </p:cNvPr>
              <p:cNvGrpSpPr/>
              <p:nvPr/>
            </p:nvGrpSpPr>
            <p:grpSpPr>
              <a:xfrm>
                <a:off x="253774" y="5246980"/>
                <a:ext cx="2389688" cy="459374"/>
                <a:chOff x="253774" y="5246980"/>
                <a:chExt cx="2389688" cy="459374"/>
              </a:xfrm>
            </p:grpSpPr>
            <p:sp>
              <p:nvSpPr>
                <p:cNvPr id="165" name="Oval 164">
                  <a:extLst>
                    <a:ext uri="{FF2B5EF4-FFF2-40B4-BE49-F238E27FC236}">
                      <a16:creationId xmlns:a16="http://schemas.microsoft.com/office/drawing/2014/main" id="{2204A61B-9E9B-42E8-BFD5-F7C101A9A0B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6" name="Rectangle 165">
                  <a:extLst>
                    <a:ext uri="{FF2B5EF4-FFF2-40B4-BE49-F238E27FC236}">
                      <a16:creationId xmlns:a16="http://schemas.microsoft.com/office/drawing/2014/main" id="{C245DD22-3AB3-41AC-988A-17F1DD699634}"/>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67" name="Rectangle 166">
                  <a:extLst>
                    <a:ext uri="{FF2B5EF4-FFF2-40B4-BE49-F238E27FC236}">
                      <a16:creationId xmlns:a16="http://schemas.microsoft.com/office/drawing/2014/main" id="{44FAD19C-500D-44CA-BF68-1DEACC7EB43B}"/>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1" name="Group 160">
                <a:extLst>
                  <a:ext uri="{FF2B5EF4-FFF2-40B4-BE49-F238E27FC236}">
                    <a16:creationId xmlns:a16="http://schemas.microsoft.com/office/drawing/2014/main" id="{33E6F95A-6B05-4CDD-8819-3CA080A881F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FC77EE98-D404-4ABE-9215-D781F47FBCE9}"/>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4" name="Rectangle 163">
                  <a:extLst>
                    <a:ext uri="{FF2B5EF4-FFF2-40B4-BE49-F238E27FC236}">
                      <a16:creationId xmlns:a16="http://schemas.microsoft.com/office/drawing/2014/main" id="{644C7784-3FCE-4A2F-AAF3-CC456DDC1F6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8" name="Title 1">
            <a:extLst>
              <a:ext uri="{FF2B5EF4-FFF2-40B4-BE49-F238E27FC236}">
                <a16:creationId xmlns:a16="http://schemas.microsoft.com/office/drawing/2014/main" id="{F7A4C9B7-AEC7-46AC-814C-0F25997974BB}"/>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Complaint rates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169" name="Title 1">
            <a:extLst>
              <a:ext uri="{FF2B5EF4-FFF2-40B4-BE49-F238E27FC236}">
                <a16:creationId xmlns:a16="http://schemas.microsoft.com/office/drawing/2014/main" id="{825F2600-A550-4863-A875-06A44395C59B}"/>
              </a:ext>
            </a:extLst>
          </p:cNvPr>
          <p:cNvSpPr txBox="1">
            <a:spLocks/>
          </p:cNvSpPr>
          <p:nvPr/>
        </p:nvSpPr>
        <p:spPr>
          <a:xfrm>
            <a:off x="5163021" y="2403109"/>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1">
                    <a:lumMod val="50000"/>
                  </a:schemeClr>
                </a:solidFill>
                <a:latin typeface="Arial Nova Light" panose="020B0304020202020204" pitchFamily="34" charset="0"/>
                <a:ea typeface="+mj-ea"/>
                <a:cs typeface="Arial" panose="020B0604020202020204" pitchFamily="34" charset="0"/>
              </a:defRPr>
            </a:lvl1pPr>
          </a:lstStyle>
          <a:p>
            <a:r>
              <a:rPr lang="en-US" dirty="0"/>
              <a:t>Complaints to the MHCC about service</a:t>
            </a:r>
          </a:p>
        </p:txBody>
      </p:sp>
      <p:graphicFrame>
        <p:nvGraphicFramePr>
          <p:cNvPr id="28" name="Chart 27">
            <a:extLst>
              <a:ext uri="{FF2B5EF4-FFF2-40B4-BE49-F238E27FC236}">
                <a16:creationId xmlns:a16="http://schemas.microsoft.com/office/drawing/2014/main" id="{23984EAE-5519-4510-8264-4560DD17377F}"/>
              </a:ext>
            </a:extLst>
          </p:cNvPr>
          <p:cNvGraphicFramePr>
            <a:graphicFrameLocks/>
          </p:cNvGraphicFramePr>
          <p:nvPr>
            <p:extLst>
              <p:ext uri="{D42A27DB-BD31-4B8C-83A1-F6EECF244321}">
                <p14:modId xmlns:p14="http://schemas.microsoft.com/office/powerpoint/2010/main" val="3251078168"/>
              </p:ext>
            </p:extLst>
          </p:nvPr>
        </p:nvGraphicFramePr>
        <p:xfrm>
          <a:off x="7159133" y="1378416"/>
          <a:ext cx="4657725" cy="4914900"/>
        </p:xfrm>
        <a:graphic>
          <a:graphicData uri="http://schemas.openxmlformats.org/drawingml/2006/chart">
            <c:chart xmlns:c="http://schemas.openxmlformats.org/drawingml/2006/chart" xmlns:r="http://schemas.openxmlformats.org/officeDocument/2006/relationships" r:id="rId2"/>
          </a:graphicData>
        </a:graphic>
      </p:graphicFrame>
      <p:sp>
        <p:nvSpPr>
          <p:cNvPr id="29" name="Title 1">
            <a:extLst>
              <a:ext uri="{FF2B5EF4-FFF2-40B4-BE49-F238E27FC236}">
                <a16:creationId xmlns:a16="http://schemas.microsoft.com/office/drawing/2014/main" id="{4B98E981-0D53-44CC-868F-861D0CE265FF}"/>
              </a:ext>
            </a:extLst>
          </p:cNvPr>
          <p:cNvSpPr txBox="1">
            <a:spLocks/>
          </p:cNvSpPr>
          <p:nvPr/>
        </p:nvSpPr>
        <p:spPr>
          <a:xfrm>
            <a:off x="5163021" y="3755085"/>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2">
                    <a:lumMod val="50000"/>
                  </a:schemeClr>
                </a:solidFill>
                <a:latin typeface="Arial Nova Light" panose="020B0304020202020204" pitchFamily="34" charset="0"/>
                <a:ea typeface="+mj-ea"/>
                <a:cs typeface="Arial" panose="020B0604020202020204" pitchFamily="34" charset="0"/>
              </a:defRPr>
            </a:lvl1pPr>
          </a:lstStyle>
          <a:p>
            <a:r>
              <a:rPr lang="en-US" dirty="0"/>
              <a:t>Complaints to directly to service</a:t>
            </a:r>
          </a:p>
        </p:txBody>
      </p:sp>
      <p:sp>
        <p:nvSpPr>
          <p:cNvPr id="30" name="Title 1">
            <a:extLst>
              <a:ext uri="{FF2B5EF4-FFF2-40B4-BE49-F238E27FC236}">
                <a16:creationId xmlns:a16="http://schemas.microsoft.com/office/drawing/2014/main" id="{6C169F4A-9640-4059-9CAD-C716808497DD}"/>
              </a:ext>
            </a:extLst>
          </p:cNvPr>
          <p:cNvSpPr txBox="1">
            <a:spLocks/>
          </p:cNvSpPr>
          <p:nvPr/>
        </p:nvSpPr>
        <p:spPr>
          <a:xfrm>
            <a:off x="5163021" y="5207466"/>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tx1">
                    <a:lumMod val="75000"/>
                    <a:lumOff val="25000"/>
                  </a:schemeClr>
                </a:solidFill>
                <a:latin typeface="Arial Nova Light" panose="020B0304020202020204" pitchFamily="34" charset="0"/>
                <a:ea typeface="+mj-ea"/>
                <a:cs typeface="Arial" panose="020B0604020202020204" pitchFamily="34" charset="0"/>
              </a:defRPr>
            </a:lvl1pPr>
          </a:lstStyle>
          <a:p>
            <a:r>
              <a:rPr lang="en-US" dirty="0"/>
              <a:t>Compliments to directly to service*</a:t>
            </a:r>
          </a:p>
        </p:txBody>
      </p:sp>
      <p:sp>
        <p:nvSpPr>
          <p:cNvPr id="31" name="Title 1">
            <a:extLst>
              <a:ext uri="{FF2B5EF4-FFF2-40B4-BE49-F238E27FC236}">
                <a16:creationId xmlns:a16="http://schemas.microsoft.com/office/drawing/2014/main" id="{83DAB2CF-300D-4DB5-B45B-DBB909FC4896}"/>
              </a:ext>
            </a:extLst>
          </p:cNvPr>
          <p:cNvSpPr txBox="1">
            <a:spLocks/>
          </p:cNvSpPr>
          <p:nvPr/>
        </p:nvSpPr>
        <p:spPr>
          <a:xfrm>
            <a:off x="6380908" y="2129307"/>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Northern AMHS</a:t>
            </a:r>
          </a:p>
        </p:txBody>
      </p:sp>
      <p:sp>
        <p:nvSpPr>
          <p:cNvPr id="32" name="Title 1">
            <a:extLst>
              <a:ext uri="{FF2B5EF4-FFF2-40B4-BE49-F238E27FC236}">
                <a16:creationId xmlns:a16="http://schemas.microsoft.com/office/drawing/2014/main" id="{0B390429-58B0-4E38-A42D-4A264010BD7D}"/>
              </a:ext>
            </a:extLst>
          </p:cNvPr>
          <p:cNvSpPr txBox="1">
            <a:spLocks/>
          </p:cNvSpPr>
          <p:nvPr/>
        </p:nvSpPr>
        <p:spPr>
          <a:xfrm>
            <a:off x="6380908" y="2687091"/>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Sector median</a:t>
            </a:r>
          </a:p>
        </p:txBody>
      </p:sp>
      <p:sp>
        <p:nvSpPr>
          <p:cNvPr id="33" name="Title 1">
            <a:extLst>
              <a:ext uri="{FF2B5EF4-FFF2-40B4-BE49-F238E27FC236}">
                <a16:creationId xmlns:a16="http://schemas.microsoft.com/office/drawing/2014/main" id="{C9EDA928-934D-4253-B3F7-D2C5A0EA2328}"/>
              </a:ext>
            </a:extLst>
          </p:cNvPr>
          <p:cNvSpPr txBox="1">
            <a:spLocks/>
          </p:cNvSpPr>
          <p:nvPr/>
        </p:nvSpPr>
        <p:spPr>
          <a:xfrm>
            <a:off x="6380908" y="351919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Northern AMHS</a:t>
            </a:r>
          </a:p>
        </p:txBody>
      </p:sp>
      <p:sp>
        <p:nvSpPr>
          <p:cNvPr id="34" name="Title 1">
            <a:extLst>
              <a:ext uri="{FF2B5EF4-FFF2-40B4-BE49-F238E27FC236}">
                <a16:creationId xmlns:a16="http://schemas.microsoft.com/office/drawing/2014/main" id="{4F16EC91-A360-45E9-BADF-DEB26D607630}"/>
              </a:ext>
            </a:extLst>
          </p:cNvPr>
          <p:cNvSpPr txBox="1">
            <a:spLocks/>
          </p:cNvSpPr>
          <p:nvPr/>
        </p:nvSpPr>
        <p:spPr>
          <a:xfrm>
            <a:off x="6380908" y="407697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Sector median</a:t>
            </a:r>
          </a:p>
        </p:txBody>
      </p:sp>
      <p:sp>
        <p:nvSpPr>
          <p:cNvPr id="35" name="Title 1">
            <a:extLst>
              <a:ext uri="{FF2B5EF4-FFF2-40B4-BE49-F238E27FC236}">
                <a16:creationId xmlns:a16="http://schemas.microsoft.com/office/drawing/2014/main" id="{CD52D763-E022-438E-BCA7-DADA4CE04A21}"/>
              </a:ext>
            </a:extLst>
          </p:cNvPr>
          <p:cNvSpPr txBox="1">
            <a:spLocks/>
          </p:cNvSpPr>
          <p:nvPr/>
        </p:nvSpPr>
        <p:spPr>
          <a:xfrm>
            <a:off x="6380908" y="494894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Northern AMHS</a:t>
            </a:r>
          </a:p>
        </p:txBody>
      </p:sp>
      <p:sp>
        <p:nvSpPr>
          <p:cNvPr id="36" name="Title 1">
            <a:extLst>
              <a:ext uri="{FF2B5EF4-FFF2-40B4-BE49-F238E27FC236}">
                <a16:creationId xmlns:a16="http://schemas.microsoft.com/office/drawing/2014/main" id="{F1F82844-6A7D-42D9-93D7-70A9DADC8E0D}"/>
              </a:ext>
            </a:extLst>
          </p:cNvPr>
          <p:cNvSpPr txBox="1">
            <a:spLocks/>
          </p:cNvSpPr>
          <p:nvPr/>
        </p:nvSpPr>
        <p:spPr>
          <a:xfrm>
            <a:off x="6380908" y="550672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Sector median</a:t>
            </a:r>
          </a:p>
        </p:txBody>
      </p:sp>
      <p:sp>
        <p:nvSpPr>
          <p:cNvPr id="2" name="Right Brace 1">
            <a:extLst>
              <a:ext uri="{FF2B5EF4-FFF2-40B4-BE49-F238E27FC236}">
                <a16:creationId xmlns:a16="http://schemas.microsoft.com/office/drawing/2014/main" id="{CB2E3568-19FE-40E4-857B-F8C27380F6DC}"/>
              </a:ext>
            </a:extLst>
          </p:cNvPr>
          <p:cNvSpPr/>
          <p:nvPr/>
        </p:nvSpPr>
        <p:spPr>
          <a:xfrm flipH="1">
            <a:off x="6287470" y="2254268"/>
            <a:ext cx="93438" cy="815944"/>
          </a:xfrm>
          <a:prstGeom prst="rightBrace">
            <a:avLst>
              <a:gd name="adj1" fmla="val 101985"/>
              <a:gd name="adj2" fmla="val 50000"/>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8" name="Right Brace 37">
            <a:extLst>
              <a:ext uri="{FF2B5EF4-FFF2-40B4-BE49-F238E27FC236}">
                <a16:creationId xmlns:a16="http://schemas.microsoft.com/office/drawing/2014/main" id="{A09B3BC4-8642-453A-86CB-A5FA7F9BF9DF}"/>
              </a:ext>
            </a:extLst>
          </p:cNvPr>
          <p:cNvSpPr/>
          <p:nvPr/>
        </p:nvSpPr>
        <p:spPr>
          <a:xfrm flipH="1">
            <a:off x="6287470" y="3606244"/>
            <a:ext cx="93438" cy="815944"/>
          </a:xfrm>
          <a:prstGeom prst="rightBrace">
            <a:avLst>
              <a:gd name="adj1" fmla="val 101985"/>
              <a:gd name="adj2" fmla="val 50000"/>
            </a:avLst>
          </a:prstGeom>
          <a:ln w="127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9" name="Right Brace 38">
            <a:extLst>
              <a:ext uri="{FF2B5EF4-FFF2-40B4-BE49-F238E27FC236}">
                <a16:creationId xmlns:a16="http://schemas.microsoft.com/office/drawing/2014/main" id="{DE9AA03C-7D4E-405B-81BD-7CDBF4A43B07}"/>
              </a:ext>
            </a:extLst>
          </p:cNvPr>
          <p:cNvSpPr/>
          <p:nvPr/>
        </p:nvSpPr>
        <p:spPr>
          <a:xfrm flipH="1">
            <a:off x="6287470" y="5058625"/>
            <a:ext cx="93438" cy="815944"/>
          </a:xfrm>
          <a:prstGeom prst="rightBrace">
            <a:avLst>
              <a:gd name="adj1" fmla="val 101985"/>
              <a:gd name="adj2" fmla="val 50000"/>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7" name="TextBox 36">
            <a:extLst>
              <a:ext uri="{FF2B5EF4-FFF2-40B4-BE49-F238E27FC236}">
                <a16:creationId xmlns:a16="http://schemas.microsoft.com/office/drawing/2014/main" id="{5A38E5DF-CBE7-4355-ABA2-AAA609CDB8D6}"/>
              </a:ext>
            </a:extLst>
          </p:cNvPr>
          <p:cNvSpPr txBox="1"/>
          <p:nvPr/>
        </p:nvSpPr>
        <p:spPr>
          <a:xfrm>
            <a:off x="7244173" y="6050901"/>
            <a:ext cx="3902363" cy="430887"/>
          </a:xfrm>
          <a:prstGeom prst="rect">
            <a:avLst/>
          </a:prstGeom>
          <a:noFill/>
        </p:spPr>
        <p:txBody>
          <a:bodyPr wrap="square">
            <a:spAutoFit/>
          </a:bodyPr>
          <a:lstStyle/>
          <a:p>
            <a:r>
              <a:rPr lang="en-AU" sz="1100" dirty="0">
                <a:solidFill>
                  <a:schemeClr val="tx1">
                    <a:lumMod val="75000"/>
                    <a:lumOff val="25000"/>
                  </a:schemeClr>
                </a:solidFill>
                <a:effectLst/>
                <a:latin typeface="Arial Nova Light" panose="020B0304020202020204" pitchFamily="34" charset="0"/>
                <a:ea typeface="Times New Roman" panose="02020603050405020304" pitchFamily="18" charset="0"/>
              </a:rPr>
              <a:t>*Note: not all services reported compliments, and services likely used different approaches to capture compliments data</a:t>
            </a:r>
            <a:endParaRPr lang="en-AU" sz="1100" dirty="0">
              <a:solidFill>
                <a:schemeClr val="tx1">
                  <a:lumMod val="75000"/>
                  <a:lumOff val="25000"/>
                </a:schemeClr>
              </a:solidFill>
              <a:latin typeface="Arial Nova Light" panose="020B0304020202020204" pitchFamily="34" charset="0"/>
            </a:endParaRPr>
          </a:p>
        </p:txBody>
      </p:sp>
    </p:spTree>
    <p:extLst>
      <p:ext uri="{BB962C8B-B14F-4D97-AF65-F5344CB8AC3E}">
        <p14:creationId xmlns:p14="http://schemas.microsoft.com/office/powerpoint/2010/main" val="1026700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78AF2B26-50A2-4EF4-81EE-D6952DF82E99}"/>
              </a:ext>
            </a:extLst>
          </p:cNvPr>
          <p:cNvSpPr txBox="1">
            <a:spLocks/>
          </p:cNvSpPr>
          <p:nvPr/>
        </p:nvSpPr>
        <p:spPr>
          <a:xfrm>
            <a:off x="393940" y="301476"/>
            <a:ext cx="11359910" cy="853786"/>
          </a:xfrm>
          <a:prstGeom prst="rect">
            <a:avLst/>
          </a:prstGeom>
        </p:spPr>
        <p:txBody>
          <a:bodyPr vert="horz" lIns="91440" tIns="45720" rIns="91440" bIns="45720" rtlCol="0" anchor="t">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Who is making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solidFill>
                  <a:srgbClr val="052A39"/>
                </a:solidFill>
                <a:latin typeface="Arial Nova Light" panose="020B0304020202020204" pitchFamily="34" charset="0"/>
                <a:ea typeface="+mn-ea"/>
                <a:cs typeface="Arial" panose="020B0604020202020204" pitchFamily="34" charset="0"/>
              </a:rPr>
              <a:t>Complaints raised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about Northern AMHS</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p:txBody>
      </p:sp>
      <p:sp>
        <p:nvSpPr>
          <p:cNvPr id="24" name="Oval 23">
            <a:extLst>
              <a:ext uri="{FF2B5EF4-FFF2-40B4-BE49-F238E27FC236}">
                <a16:creationId xmlns:a16="http://schemas.microsoft.com/office/drawing/2014/main" id="{895944F8-F855-4A71-A879-C62188B3C168}"/>
              </a:ext>
            </a:extLst>
          </p:cNvPr>
          <p:cNvSpPr/>
          <p:nvPr/>
        </p:nvSpPr>
        <p:spPr>
          <a:xfrm>
            <a:off x="5596991" y="-41148"/>
            <a:ext cx="6940296" cy="6940296"/>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Northern AMHS</a:t>
            </a:r>
          </a:p>
        </p:txBody>
      </p:sp>
      <p:sp>
        <p:nvSpPr>
          <p:cNvPr id="25" name="Oval 24">
            <a:extLst>
              <a:ext uri="{FF2B5EF4-FFF2-40B4-BE49-F238E27FC236}">
                <a16:creationId xmlns:a16="http://schemas.microsoft.com/office/drawing/2014/main" id="{369D8D33-5DA1-4E73-B26D-22F885E2BBA3}"/>
              </a:ext>
            </a:extLst>
          </p:cNvPr>
          <p:cNvSpPr/>
          <p:nvPr/>
        </p:nvSpPr>
        <p:spPr>
          <a:xfrm>
            <a:off x="7835311" y="2082763"/>
            <a:ext cx="2533759" cy="2533759"/>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MHCC</a:t>
            </a:r>
          </a:p>
        </p:txBody>
      </p:sp>
      <p:grpSp>
        <p:nvGrpSpPr>
          <p:cNvPr id="28" name="Group 27">
            <a:extLst>
              <a:ext uri="{FF2B5EF4-FFF2-40B4-BE49-F238E27FC236}">
                <a16:creationId xmlns:a16="http://schemas.microsoft.com/office/drawing/2014/main" id="{E75EFCBE-BEEB-47D3-A3FD-FC231C4ED2B4}"/>
              </a:ext>
            </a:extLst>
          </p:cNvPr>
          <p:cNvGrpSpPr/>
          <p:nvPr/>
        </p:nvGrpSpPr>
        <p:grpSpPr>
          <a:xfrm>
            <a:off x="6945965" y="5670170"/>
            <a:ext cx="4684060" cy="891794"/>
            <a:chOff x="123677" y="5470134"/>
            <a:chExt cx="4219486" cy="803344"/>
          </a:xfrm>
        </p:grpSpPr>
        <p:grpSp>
          <p:nvGrpSpPr>
            <p:cNvPr id="29" name="Group 28">
              <a:extLst>
                <a:ext uri="{FF2B5EF4-FFF2-40B4-BE49-F238E27FC236}">
                  <a16:creationId xmlns:a16="http://schemas.microsoft.com/office/drawing/2014/main" id="{95EA30C2-C6B7-4D67-B9A0-E56F27A864F1}"/>
                </a:ext>
              </a:extLst>
            </p:cNvPr>
            <p:cNvGrpSpPr/>
            <p:nvPr/>
          </p:nvGrpSpPr>
          <p:grpSpPr>
            <a:xfrm>
              <a:off x="198040" y="5470134"/>
              <a:ext cx="1687974" cy="236220"/>
              <a:chOff x="198040" y="5470134"/>
              <a:chExt cx="1687974" cy="236220"/>
            </a:xfrm>
          </p:grpSpPr>
          <p:sp>
            <p:nvSpPr>
              <p:cNvPr id="33" name="Oval 32">
                <a:extLst>
                  <a:ext uri="{FF2B5EF4-FFF2-40B4-BE49-F238E27FC236}">
                    <a16:creationId xmlns:a16="http://schemas.microsoft.com/office/drawing/2014/main" id="{F9B47C33-25B6-49BE-841D-27E3068318B2}"/>
                  </a:ext>
                </a:extLst>
              </p:cNvPr>
              <p:cNvSpPr/>
              <p:nvPr/>
            </p:nvSpPr>
            <p:spPr>
              <a:xfrm>
                <a:off x="369490" y="5508246"/>
                <a:ext cx="125810" cy="125810"/>
              </a:xfrm>
              <a:prstGeom prst="ellipse">
                <a:avLst/>
              </a:prstGeom>
              <a:solidFill>
                <a:srgbClr val="95DD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4" name="Rectangle 33">
                <a:extLst>
                  <a:ext uri="{FF2B5EF4-FFF2-40B4-BE49-F238E27FC236}">
                    <a16:creationId xmlns:a16="http://schemas.microsoft.com/office/drawing/2014/main" id="{DCFBE20C-9535-4E6B-BF6D-39E1DA3D2A1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Consumer</a:t>
                </a:r>
              </a:p>
            </p:txBody>
          </p:sp>
          <p:sp>
            <p:nvSpPr>
              <p:cNvPr id="37" name="Oval 36">
                <a:extLst>
                  <a:ext uri="{FF2B5EF4-FFF2-40B4-BE49-F238E27FC236}">
                    <a16:creationId xmlns:a16="http://schemas.microsoft.com/office/drawing/2014/main" id="{03648D4F-3A15-4E5F-A241-D6C1DE9DB718}"/>
                  </a:ext>
                </a:extLst>
              </p:cNvPr>
              <p:cNvSpPr/>
              <p:nvPr/>
            </p:nvSpPr>
            <p:spPr>
              <a:xfrm>
                <a:off x="198040" y="5508246"/>
                <a:ext cx="125810" cy="125810"/>
              </a:xfrm>
              <a:prstGeom prst="ellipse">
                <a:avLst/>
              </a:prstGeom>
              <a:solidFill>
                <a:srgbClr val="23A5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grpSp>
        <p:grpSp>
          <p:nvGrpSpPr>
            <p:cNvPr id="30" name="Group 29">
              <a:extLst>
                <a:ext uri="{FF2B5EF4-FFF2-40B4-BE49-F238E27FC236}">
                  <a16:creationId xmlns:a16="http://schemas.microsoft.com/office/drawing/2014/main" id="{D4394EF0-E6D8-4135-A331-B340F9DEFDD0}"/>
                </a:ext>
              </a:extLst>
            </p:cNvPr>
            <p:cNvGrpSpPr/>
            <p:nvPr/>
          </p:nvGrpSpPr>
          <p:grpSpPr>
            <a:xfrm>
              <a:off x="123677" y="5654891"/>
              <a:ext cx="4219486" cy="618587"/>
              <a:chOff x="123677" y="5364505"/>
              <a:chExt cx="4219486" cy="618587"/>
            </a:xfrm>
          </p:grpSpPr>
          <p:sp>
            <p:nvSpPr>
              <p:cNvPr id="31" name="Oval 30">
                <a:extLst>
                  <a:ext uri="{FF2B5EF4-FFF2-40B4-BE49-F238E27FC236}">
                    <a16:creationId xmlns:a16="http://schemas.microsoft.com/office/drawing/2014/main" id="{D2DCAA00-38C5-4A73-B566-052648D5FA06}"/>
                  </a:ext>
                </a:extLst>
              </p:cNvPr>
              <p:cNvSpPr/>
              <p:nvPr/>
            </p:nvSpPr>
            <p:spPr>
              <a:xfrm>
                <a:off x="369490" y="5411197"/>
                <a:ext cx="125810" cy="125810"/>
              </a:xfrm>
              <a:prstGeom prst="ellipse">
                <a:avLst/>
              </a:prstGeom>
              <a:solidFill>
                <a:srgbClr val="AED8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2" name="Rectangle 31">
                <a:extLst>
                  <a:ext uri="{FF2B5EF4-FFF2-40B4-BE49-F238E27FC236}">
                    <a16:creationId xmlns:a16="http://schemas.microsoft.com/office/drawing/2014/main" id="{8E8F248A-AC05-450A-BD94-841E9DAFCB49}"/>
                  </a:ext>
                </a:extLst>
              </p:cNvPr>
              <p:cNvSpPr/>
              <p:nvPr/>
            </p:nvSpPr>
            <p:spPr>
              <a:xfrm>
                <a:off x="490683" y="5364505"/>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Family member/carer</a:t>
                </a:r>
              </a:p>
            </p:txBody>
          </p:sp>
          <p:sp>
            <p:nvSpPr>
              <p:cNvPr id="35" name="Oval 34">
                <a:extLst>
                  <a:ext uri="{FF2B5EF4-FFF2-40B4-BE49-F238E27FC236}">
                    <a16:creationId xmlns:a16="http://schemas.microsoft.com/office/drawing/2014/main" id="{D8BDAE70-375A-4ACF-8FA1-CEC312CE7F40}"/>
                  </a:ext>
                </a:extLst>
              </p:cNvPr>
              <p:cNvSpPr/>
              <p:nvPr/>
            </p:nvSpPr>
            <p:spPr>
              <a:xfrm>
                <a:off x="369490" y="5598404"/>
                <a:ext cx="125810" cy="125810"/>
              </a:xfrm>
              <a:prstGeom prst="ellipse">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6" name="Rectangle 35">
                <a:extLst>
                  <a:ext uri="{FF2B5EF4-FFF2-40B4-BE49-F238E27FC236}">
                    <a16:creationId xmlns:a16="http://schemas.microsoft.com/office/drawing/2014/main" id="{43BC8F91-ED9A-4FAA-92C3-CA3093B60F21}"/>
                  </a:ext>
                </a:extLst>
              </p:cNvPr>
              <p:cNvSpPr/>
              <p:nvPr/>
            </p:nvSpPr>
            <p:spPr>
              <a:xfrm>
                <a:off x="490683" y="5560292"/>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Other</a:t>
                </a:r>
              </a:p>
            </p:txBody>
          </p:sp>
          <p:sp>
            <p:nvSpPr>
              <p:cNvPr id="38" name="Oval 37">
                <a:extLst>
                  <a:ext uri="{FF2B5EF4-FFF2-40B4-BE49-F238E27FC236}">
                    <a16:creationId xmlns:a16="http://schemas.microsoft.com/office/drawing/2014/main" id="{8529E80D-2085-4660-9E1B-3E9B00D8DF2B}"/>
                  </a:ext>
                </a:extLst>
              </p:cNvPr>
              <p:cNvSpPr/>
              <p:nvPr/>
            </p:nvSpPr>
            <p:spPr>
              <a:xfrm>
                <a:off x="198040" y="5411197"/>
                <a:ext cx="125810" cy="125810"/>
              </a:xfrm>
              <a:prstGeom prst="ellipse">
                <a:avLst/>
              </a:prstGeom>
              <a:solidFill>
                <a:srgbClr val="75B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9" name="Oval 38">
                <a:extLst>
                  <a:ext uri="{FF2B5EF4-FFF2-40B4-BE49-F238E27FC236}">
                    <a16:creationId xmlns:a16="http://schemas.microsoft.com/office/drawing/2014/main" id="{6AEAE89F-95C4-474F-8DD2-AA2AAB79DEA5}"/>
                  </a:ext>
                </a:extLst>
              </p:cNvPr>
              <p:cNvSpPr/>
              <p:nvPr/>
            </p:nvSpPr>
            <p:spPr>
              <a:xfrm>
                <a:off x="198040" y="5598404"/>
                <a:ext cx="125810" cy="125810"/>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49" name="Rectangle 48">
                <a:extLst>
                  <a:ext uri="{FF2B5EF4-FFF2-40B4-BE49-F238E27FC236}">
                    <a16:creationId xmlns:a16="http://schemas.microsoft.com/office/drawing/2014/main" id="{62CA1E46-01CF-410A-8065-182A6C164F37}"/>
                  </a:ext>
                </a:extLst>
              </p:cNvPr>
              <p:cNvSpPr/>
              <p:nvPr/>
            </p:nvSpPr>
            <p:spPr>
              <a:xfrm>
                <a:off x="123677" y="5746872"/>
                <a:ext cx="421948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tx2">
                        <a:lumMod val="90000"/>
                        <a:lumOff val="10000"/>
                      </a:schemeClr>
                    </a:solidFill>
                    <a:latin typeface="Arial Nova Light" panose="020B0304020202020204" pitchFamily="34" charset="0"/>
                  </a:rPr>
                  <a:t>Note: this graphic does not include complaints where the complainant status was unknown.</a:t>
                </a:r>
              </a:p>
            </p:txBody>
          </p:sp>
        </p:grpSp>
      </p:grpSp>
      <p:sp>
        <p:nvSpPr>
          <p:cNvPr id="42" name="TextBox 41">
            <a:extLst>
              <a:ext uri="{FF2B5EF4-FFF2-40B4-BE49-F238E27FC236}">
                <a16:creationId xmlns:a16="http://schemas.microsoft.com/office/drawing/2014/main" id="{12FCE8F7-4DC7-417F-A76F-D25E22BC09AC}"/>
              </a:ext>
            </a:extLst>
          </p:cNvPr>
          <p:cNvSpPr txBox="1"/>
          <p:nvPr/>
        </p:nvSpPr>
        <p:spPr>
          <a:xfrm>
            <a:off x="406564" y="1312198"/>
            <a:ext cx="5689436" cy="2355068"/>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The proportion of different groups who made complaints to the MHCC about Northern AMHS was broadly consistent with the sector, with consumers making most complaints. </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Consumers also made the most direct complaints to Northern AMHS, at similar rates as the sector in 2019-20.</a:t>
            </a:r>
            <a:endParaRPr lang="en-AU" dirty="0">
              <a:solidFill>
                <a:schemeClr val="accent3"/>
              </a:solidFill>
              <a:latin typeface="Arial Nova Light" panose="020B0304020202020204" pitchFamily="34" charset="0"/>
              <a:cs typeface="Arial" panose="020B0604020202020204" pitchFamily="34" charset="0"/>
            </a:endParaRPr>
          </a:p>
        </p:txBody>
      </p:sp>
      <p:graphicFrame>
        <p:nvGraphicFramePr>
          <p:cNvPr id="20" name="Chart 19">
            <a:extLst>
              <a:ext uri="{FF2B5EF4-FFF2-40B4-BE49-F238E27FC236}">
                <a16:creationId xmlns:a16="http://schemas.microsoft.com/office/drawing/2014/main" id="{F4079EF6-5C7E-4F55-940E-D9CDA6A4F449}"/>
              </a:ext>
            </a:extLst>
          </p:cNvPr>
          <p:cNvGraphicFramePr>
            <a:graphicFrameLocks/>
          </p:cNvGraphicFramePr>
          <p:nvPr>
            <p:extLst>
              <p:ext uri="{D42A27DB-BD31-4B8C-83A1-F6EECF244321}">
                <p14:modId xmlns:p14="http://schemas.microsoft.com/office/powerpoint/2010/main" val="2399370579"/>
              </p:ext>
            </p:extLst>
          </p:nvPr>
        </p:nvGraphicFramePr>
        <p:xfrm>
          <a:off x="6492479" y="925602"/>
          <a:ext cx="5137546" cy="48425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856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996E139-B72F-4001-AD28-F9162DE0730C}"/>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A0963D7B-58E7-41C9-B6F4-4EE55D5B8B80}"/>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3B7A6BF1-2A80-4F71-B157-3D53ECC62D4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DC0634C4-2C99-447C-B59B-DAAC9B0C130B}"/>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Issues raised in complaints</a:t>
            </a:r>
          </a:p>
        </p:txBody>
      </p:sp>
    </p:spTree>
    <p:extLst>
      <p:ext uri="{BB962C8B-B14F-4D97-AF65-F5344CB8AC3E}">
        <p14:creationId xmlns:p14="http://schemas.microsoft.com/office/powerpoint/2010/main" val="1388776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6A58D90E-3081-46FA-9C68-3A6F16D9EC6B}"/>
              </a:ext>
            </a:extLst>
          </p:cNvPr>
          <p:cNvGrpSpPr/>
          <p:nvPr/>
        </p:nvGrpSpPr>
        <p:grpSpPr>
          <a:xfrm>
            <a:off x="7927089" y="2567541"/>
            <a:ext cx="3548823" cy="3663211"/>
            <a:chOff x="7927089" y="1516149"/>
            <a:chExt cx="3548823" cy="3663211"/>
          </a:xfrm>
        </p:grpSpPr>
        <p:sp>
          <p:nvSpPr>
            <p:cNvPr id="6" name="Title 1">
              <a:extLst>
                <a:ext uri="{FF2B5EF4-FFF2-40B4-BE49-F238E27FC236}">
                  <a16:creationId xmlns:a16="http://schemas.microsoft.com/office/drawing/2014/main" id="{7F8C37AF-5655-49EC-B38C-DC889A8726E1}"/>
                </a:ext>
              </a:extLst>
            </p:cNvPr>
            <p:cNvSpPr txBox="1">
              <a:spLocks/>
            </p:cNvSpPr>
            <p:nvPr/>
          </p:nvSpPr>
          <p:spPr>
            <a:xfrm>
              <a:off x="7927089" y="2041845"/>
              <a:ext cx="3548822" cy="3137515"/>
            </a:xfrm>
            <a:prstGeom prst="rect">
              <a:avLst/>
            </a:prstGeom>
            <a:solidFill>
              <a:schemeClr val="bg1">
                <a:lumMod val="95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3</a:t>
              </a:r>
              <a:r>
                <a:rPr lang="en-US" sz="1800" dirty="0">
                  <a:solidFill>
                    <a:schemeClr val="accent3"/>
                  </a:solidFill>
                  <a:latin typeface="Arial Nova Light" panose="020B0304020202020204" pitchFamily="34" charset="0"/>
                  <a:cs typeface="Arial" panose="020B0604020202020204" pitchFamily="34" charset="0"/>
                </a:rPr>
                <a:t> issues further break down Level 2 issues.</a:t>
              </a:r>
            </a:p>
            <a:p>
              <a:pPr algn="l">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2 category </a:t>
              </a:r>
              <a:r>
                <a:rPr lang="en-US" sz="1800" b="1" dirty="0">
                  <a:solidFill>
                    <a:schemeClr val="accent3"/>
                  </a:solidFill>
                  <a:latin typeface="Arial Nova Light" panose="020B0304020202020204" pitchFamily="34" charset="0"/>
                  <a:cs typeface="Arial" panose="020B0604020202020204" pitchFamily="34" charset="0"/>
                </a:rPr>
                <a:t>Medication Error</a:t>
              </a:r>
              <a:r>
                <a:rPr lang="en-US" sz="1800" dirty="0">
                  <a:solidFill>
                    <a:schemeClr val="accent3"/>
                  </a:solidFill>
                  <a:latin typeface="Arial Nova Light" panose="020B0304020202020204" pitchFamily="34" charset="0"/>
                  <a:cs typeface="Arial" panose="020B0604020202020204" pitchFamily="34" charset="0"/>
                </a:rPr>
                <a:t> includes the following Level 3 issues: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medication or dose</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prescription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known allergy/reaction not considered</a:t>
              </a:r>
            </a:p>
            <a:p>
              <a:pPr algn="l">
                <a:spcBef>
                  <a:spcPts val="600"/>
                </a:spcBef>
                <a:spcAft>
                  <a:spcPts val="600"/>
                </a:spcAft>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78438DD0-AF21-4E48-9E3F-66C9A5E6EF1C}"/>
                </a:ext>
              </a:extLst>
            </p:cNvPr>
            <p:cNvSpPr/>
            <p:nvPr/>
          </p:nvSpPr>
          <p:spPr>
            <a:xfrm>
              <a:off x="7927090" y="1516149"/>
              <a:ext cx="3548822" cy="5256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3</a:t>
              </a:r>
            </a:p>
          </p:txBody>
        </p:sp>
        <p:sp>
          <p:nvSpPr>
            <p:cNvPr id="23" name="Freeform: Shape 22">
              <a:extLst>
                <a:ext uri="{FF2B5EF4-FFF2-40B4-BE49-F238E27FC236}">
                  <a16:creationId xmlns:a16="http://schemas.microsoft.com/office/drawing/2014/main" id="{7275CCA2-244E-4DCC-8258-CC9E137D2CF1}"/>
                </a:ext>
              </a:extLst>
            </p:cNvPr>
            <p:cNvSpPr/>
            <p:nvPr/>
          </p:nvSpPr>
          <p:spPr>
            <a:xfrm>
              <a:off x="11031249" y="1752007"/>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24" name="Freeform: Shape 23">
              <a:extLst>
                <a:ext uri="{FF2B5EF4-FFF2-40B4-BE49-F238E27FC236}">
                  <a16:creationId xmlns:a16="http://schemas.microsoft.com/office/drawing/2014/main" id="{3BE98AAE-1A00-4AEF-A3C5-A18DFDF727BE}"/>
                </a:ext>
              </a:extLst>
            </p:cNvPr>
            <p:cNvSpPr/>
            <p:nvPr/>
          </p:nvSpPr>
          <p:spPr>
            <a:xfrm>
              <a:off x="11096647" y="1583092"/>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5" name="Freeform: Shape 24">
              <a:extLst>
                <a:ext uri="{FF2B5EF4-FFF2-40B4-BE49-F238E27FC236}">
                  <a16:creationId xmlns:a16="http://schemas.microsoft.com/office/drawing/2014/main" id="{DC3B76EF-FCB5-4FD5-8ADB-B47F30BA46D1}"/>
                </a:ext>
              </a:extLst>
            </p:cNvPr>
            <p:cNvSpPr/>
            <p:nvPr/>
          </p:nvSpPr>
          <p:spPr>
            <a:xfrm>
              <a:off x="10965780" y="1865373"/>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grpSp>
      <p:sp>
        <p:nvSpPr>
          <p:cNvPr id="32" name="Arrow: Bent-Up 31">
            <a:extLst>
              <a:ext uri="{FF2B5EF4-FFF2-40B4-BE49-F238E27FC236}">
                <a16:creationId xmlns:a16="http://schemas.microsoft.com/office/drawing/2014/main" id="{60D18AFC-5073-450F-9EF1-5F919EB102C3}"/>
              </a:ext>
            </a:extLst>
          </p:cNvPr>
          <p:cNvSpPr/>
          <p:nvPr/>
        </p:nvSpPr>
        <p:spPr>
          <a:xfrm flipV="1">
            <a:off x="7787414" y="2092978"/>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solidFill>
            <a:schemeClr val="accent2"/>
          </a:solidFill>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a:extLst>
              <a:ext uri="{FF2B5EF4-FFF2-40B4-BE49-F238E27FC236}">
                <a16:creationId xmlns:a16="http://schemas.microsoft.com/office/drawing/2014/main" id="{21DE3ED2-B7E2-4871-A40C-2DD054683D3C}"/>
              </a:ext>
            </a:extLst>
          </p:cNvPr>
          <p:cNvSpPr/>
          <p:nvPr/>
        </p:nvSpPr>
        <p:spPr>
          <a:xfrm>
            <a:off x="4297786" y="2041845"/>
            <a:ext cx="3548822" cy="52569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2</a:t>
            </a:r>
          </a:p>
        </p:txBody>
      </p:sp>
      <p:sp>
        <p:nvSpPr>
          <p:cNvPr id="8" name="Arrow: Bent-Up 7">
            <a:extLst>
              <a:ext uri="{FF2B5EF4-FFF2-40B4-BE49-F238E27FC236}">
                <a16:creationId xmlns:a16="http://schemas.microsoft.com/office/drawing/2014/main" id="{27687CFA-94EC-452B-A41C-42A4ED2EB842}"/>
              </a:ext>
            </a:extLst>
          </p:cNvPr>
          <p:cNvSpPr/>
          <p:nvPr/>
        </p:nvSpPr>
        <p:spPr>
          <a:xfrm flipV="1">
            <a:off x="4194603" y="1560397"/>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61261" y="913328"/>
            <a:ext cx="10816548" cy="853786"/>
          </a:xfrm>
        </p:spPr>
        <p:txBody>
          <a:bodyPr anchor="t">
            <a:normAutofit/>
          </a:bodyPr>
          <a:lstStyle/>
          <a:p>
            <a:pPr algn="l"/>
            <a:r>
              <a:rPr lang="en-AU" sz="2000" dirty="0">
                <a:solidFill>
                  <a:schemeClr val="accent3"/>
                </a:solidFill>
                <a:latin typeface="Arial Nova Light" panose="020B0304020202020204" pitchFamily="34" charset="0"/>
                <a:cs typeface="Arial" panose="020B0604020202020204" pitchFamily="34" charset="0"/>
              </a:rPr>
              <a:t>The MHCC uses three levels of issue categories to classify complaints.</a:t>
            </a:r>
            <a:endParaRPr lang="en-AU" sz="3200" b="1" dirty="0">
              <a:solidFill>
                <a:schemeClr val="accent3"/>
              </a:solidFill>
              <a:latin typeface="Arial Nova Light" panose="020B03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9AE32A5E-535A-4064-A07C-19CBB27D321F}"/>
              </a:ext>
            </a:extLst>
          </p:cNvPr>
          <p:cNvSpPr/>
          <p:nvPr/>
        </p:nvSpPr>
        <p:spPr>
          <a:xfrm>
            <a:off x="668481" y="1516149"/>
            <a:ext cx="3548822" cy="5256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1</a:t>
            </a:r>
          </a:p>
        </p:txBody>
      </p:sp>
      <p:sp>
        <p:nvSpPr>
          <p:cNvPr id="11" name="Title 1">
            <a:extLst>
              <a:ext uri="{FF2B5EF4-FFF2-40B4-BE49-F238E27FC236}">
                <a16:creationId xmlns:a16="http://schemas.microsoft.com/office/drawing/2014/main" id="{34E4EDF4-A19A-475D-B522-494DDBE3FA7D}"/>
              </a:ext>
            </a:extLst>
          </p:cNvPr>
          <p:cNvSpPr txBox="1">
            <a:spLocks/>
          </p:cNvSpPr>
          <p:nvPr/>
        </p:nvSpPr>
        <p:spPr>
          <a:xfrm>
            <a:off x="4297785" y="2567541"/>
            <a:ext cx="3548822" cy="3663211"/>
          </a:xfrm>
          <a:prstGeom prst="rect">
            <a:avLst/>
          </a:prstGeom>
          <a:solidFill>
            <a:schemeClr val="accent2">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2 </a:t>
            </a:r>
            <a:r>
              <a:rPr lang="en-US" sz="1800" dirty="0">
                <a:solidFill>
                  <a:schemeClr val="accent3"/>
                </a:solidFill>
                <a:latin typeface="Arial Nova Light" panose="020B0304020202020204" pitchFamily="34" charset="0"/>
                <a:cs typeface="Arial" panose="020B0604020202020204" pitchFamily="34" charset="0"/>
              </a:rPr>
              <a:t>issues break down Level 1 issues into more specific categories.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1 category </a:t>
            </a:r>
            <a:r>
              <a:rPr lang="en-US" sz="1800" b="1" dirty="0">
                <a:solidFill>
                  <a:schemeClr val="accent3"/>
                </a:solidFill>
                <a:latin typeface="Arial Nova Light" panose="020B0304020202020204" pitchFamily="34" charset="0"/>
                <a:cs typeface="Arial" panose="020B0604020202020204" pitchFamily="34" charset="0"/>
              </a:rPr>
              <a:t>Medication</a:t>
            </a:r>
            <a:r>
              <a:rPr lang="en-US" sz="1800" dirty="0">
                <a:solidFill>
                  <a:schemeClr val="accent3"/>
                </a:solidFill>
                <a:latin typeface="Arial Nova Light" panose="020B0304020202020204" pitchFamily="34" charset="0"/>
                <a:cs typeface="Arial" panose="020B0604020202020204" pitchFamily="34" charset="0"/>
              </a:rPr>
              <a:t> includes the following Level 2 issues: </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medication error</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disagreement with medication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oversedation or side effects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refusals to prescribe</a:t>
            </a:r>
          </a:p>
        </p:txBody>
      </p:sp>
      <p:sp>
        <p:nvSpPr>
          <p:cNvPr id="15" name="Freeform: Shape 14">
            <a:extLst>
              <a:ext uri="{FF2B5EF4-FFF2-40B4-BE49-F238E27FC236}">
                <a16:creationId xmlns:a16="http://schemas.microsoft.com/office/drawing/2014/main" id="{50A7AE9C-20F5-41CE-8684-0073396A16D2}"/>
              </a:ext>
            </a:extLst>
          </p:cNvPr>
          <p:cNvSpPr/>
          <p:nvPr/>
        </p:nvSpPr>
        <p:spPr>
          <a:xfrm>
            <a:off x="3756211" y="1752556"/>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E715FC1B-21E1-45EF-BF68-2FEDEF5FD435}"/>
              </a:ext>
            </a:extLst>
          </p:cNvPr>
          <p:cNvSpPr/>
          <p:nvPr/>
        </p:nvSpPr>
        <p:spPr>
          <a:xfrm>
            <a:off x="3821609" y="1583641"/>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chemeClr val="bg1"/>
          </a:solidFill>
          <a:ln w="9525"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66185F60-1B06-4B5E-83FF-884118D1A717}"/>
              </a:ext>
            </a:extLst>
          </p:cNvPr>
          <p:cNvSpPr/>
          <p:nvPr/>
        </p:nvSpPr>
        <p:spPr>
          <a:xfrm>
            <a:off x="3690742" y="1865922"/>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49E1123E-DB46-4F64-B913-C5E4CC59068C}"/>
              </a:ext>
            </a:extLst>
          </p:cNvPr>
          <p:cNvSpPr/>
          <p:nvPr/>
        </p:nvSpPr>
        <p:spPr>
          <a:xfrm>
            <a:off x="7413811" y="2290050"/>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1" name="Freeform: Shape 20">
            <a:extLst>
              <a:ext uri="{FF2B5EF4-FFF2-40B4-BE49-F238E27FC236}">
                <a16:creationId xmlns:a16="http://schemas.microsoft.com/office/drawing/2014/main" id="{3E76C390-8B9F-4388-8FAF-532E4D6DF50A}"/>
              </a:ext>
            </a:extLst>
          </p:cNvPr>
          <p:cNvSpPr/>
          <p:nvPr/>
        </p:nvSpPr>
        <p:spPr>
          <a:xfrm>
            <a:off x="7479209" y="2121135"/>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2" name="Freeform: Shape 21">
            <a:extLst>
              <a:ext uri="{FF2B5EF4-FFF2-40B4-BE49-F238E27FC236}">
                <a16:creationId xmlns:a16="http://schemas.microsoft.com/office/drawing/2014/main" id="{3924AF2F-5602-42E9-9DAA-DCDF76D1A72C}"/>
              </a:ext>
            </a:extLst>
          </p:cNvPr>
          <p:cNvSpPr/>
          <p:nvPr/>
        </p:nvSpPr>
        <p:spPr>
          <a:xfrm>
            <a:off x="7348342" y="2403416"/>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7" name="Title 1">
            <a:extLst>
              <a:ext uri="{FF2B5EF4-FFF2-40B4-BE49-F238E27FC236}">
                <a16:creationId xmlns:a16="http://schemas.microsoft.com/office/drawing/2014/main" id="{045D1B45-FADF-49C9-80BD-E3DCF483A7BE}"/>
              </a:ext>
            </a:extLst>
          </p:cNvPr>
          <p:cNvSpPr txBox="1">
            <a:spLocks/>
          </p:cNvSpPr>
          <p:nvPr/>
        </p:nvSpPr>
        <p:spPr>
          <a:xfrm>
            <a:off x="668481" y="2041845"/>
            <a:ext cx="3548822" cy="4188907"/>
          </a:xfrm>
          <a:prstGeom prst="rect">
            <a:avLst/>
          </a:prstGeom>
          <a:solidFill>
            <a:schemeClr val="accent1">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400"/>
              </a:spcBef>
              <a:spcAft>
                <a:spcPts val="400"/>
              </a:spcAft>
            </a:pPr>
            <a:r>
              <a:rPr lang="en-AU" sz="1800" dirty="0">
                <a:solidFill>
                  <a:schemeClr val="accent3"/>
                </a:solidFill>
                <a:latin typeface="Arial Nova Light" panose="020B0304020202020204" pitchFamily="34" charset="0"/>
                <a:cs typeface="Arial" panose="020B0604020202020204" pitchFamily="34" charset="0"/>
              </a:rPr>
              <a:t>Level 1 issues consist of:</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treatment</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communication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conduct and behaviour</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medication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diagnosis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access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facilities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records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complaint management</a:t>
            </a:r>
          </a:p>
        </p:txBody>
      </p:sp>
      <p:sp>
        <p:nvSpPr>
          <p:cNvPr id="26" name="Title 1">
            <a:extLst>
              <a:ext uri="{FF2B5EF4-FFF2-40B4-BE49-F238E27FC236}">
                <a16:creationId xmlns:a16="http://schemas.microsoft.com/office/drawing/2014/main" id="{25F4B268-B043-4287-ABE0-0D7FBE21BA6E}"/>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does the MHCC categorise issues?</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736902226"/>
      </p:ext>
    </p:extLst>
  </p:cSld>
  <p:clrMapOvr>
    <a:masterClrMapping/>
  </p:clrMapOvr>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2ADC919191E504692633F5F5CCA8916" ma:contentTypeVersion="11" ma:contentTypeDescription="Create a new document." ma:contentTypeScope="" ma:versionID="dbb91ea34ea862fd466b88413794a509">
  <xsd:schema xmlns:xsd="http://www.w3.org/2001/XMLSchema" xmlns:xs="http://www.w3.org/2001/XMLSchema" xmlns:p="http://schemas.microsoft.com/office/2006/metadata/properties" xmlns:ns3="346a98b2-8cb5-4b00-9f7c-6f20646cf270" xmlns:ns4="1003d65e-de0c-4738-9985-419c46fd36e2" targetNamespace="http://schemas.microsoft.com/office/2006/metadata/properties" ma:root="true" ma:fieldsID="4be06c204e5985d25c1c1608fec25971" ns3:_="" ns4:_="">
    <xsd:import namespace="346a98b2-8cb5-4b00-9f7c-6f20646cf270"/>
    <xsd:import namespace="1003d65e-de0c-4738-9985-419c46fd36e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6a98b2-8cb5-4b00-9f7c-6f20646cf27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03d65e-de0c-4738-9985-419c46fd36e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E5AA8DE-971E-460E-9ACA-8E519CBA998F}">
  <ds:schemaRefs>
    <ds:schemaRef ds:uri="346a98b2-8cb5-4b00-9f7c-6f20646cf270"/>
    <ds:schemaRef ds:uri="1003d65e-de0c-4738-9985-419c46fd36e2"/>
    <ds:schemaRef ds:uri="http://purl.org/dc/terms/"/>
    <ds:schemaRef ds:uri="http://purl.org/dc/dcmitype/"/>
    <ds:schemaRef ds:uri="http://www.w3.org/XML/1998/namespace"/>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31B6C54B-07E6-4A93-A4D2-E69F3B484E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6a98b2-8cb5-4b00-9f7c-6f20646cf270"/>
    <ds:schemaRef ds:uri="1003d65e-de0c-4738-9985-419c46fd36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839047D-D7CE-4A5F-A8AB-DA13877DBD0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17500</TotalTime>
  <Words>1587</Words>
  <Application>Microsoft Office PowerPoint</Application>
  <PresentationFormat>Widescreen</PresentationFormat>
  <Paragraphs>190</Paragraphs>
  <Slides>16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Arial Black</vt:lpstr>
      <vt:lpstr>Arial Nova Light</vt:lpstr>
      <vt:lpstr>Arial Rounded MT Bold</vt:lpstr>
      <vt:lpstr>Calibri</vt:lpstr>
      <vt:lpstr>Courier New</vt:lpstr>
      <vt:lpstr>Franklin Gothic Book</vt:lpstr>
      <vt:lpstr>Office Theme</vt:lpstr>
      <vt:lpstr>Summary of service provider complaint report: Northern AMHS</vt:lpstr>
      <vt:lpstr>PowerPoint Presentation</vt:lpstr>
      <vt:lpstr>The role of the MHCC</vt:lpstr>
      <vt:lpstr>PowerPoint Presentation</vt:lpstr>
      <vt:lpstr>PowerPoint Presentation</vt:lpstr>
      <vt:lpstr>PowerPoint Presentation</vt:lpstr>
      <vt:lpstr>PowerPoint Presentation</vt:lpstr>
      <vt:lpstr>PowerPoint Presentation</vt:lpstr>
      <vt:lpstr>The MHCC uses three levels of issue categories to classify complaints.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provider  complaint report: Melbourne Health</dc:title>
  <dc:creator>Mizaan Ahmad</dc:creator>
  <cp:lastModifiedBy>Isabel Anton (MHCC)</cp:lastModifiedBy>
  <cp:revision>22</cp:revision>
  <dcterms:created xsi:type="dcterms:W3CDTF">2021-01-20T23:56:26Z</dcterms:created>
  <dcterms:modified xsi:type="dcterms:W3CDTF">2022-04-11T03:23:37Z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0x01010012ADC919191E504692633F5F5CCA8916</vt:lpwstr>
  </property>
  <property fmtid="{D5CDD505-2E9C-101B-9397-08002B2CF9AE}" pid="3" name="MSIP_Label_43e64453-338c-4f93-8a4d-0039a0a41f2a_Enabled">
    <vt:lpwstr>true</vt:lpwstr>
  </property>
  <property fmtid="{D5CDD505-2E9C-101B-9397-08002B2CF9AE}" pid="4" name="MSIP_Label_43e64453-338c-4f93-8a4d-0039a0a41f2a_SetDate">
    <vt:lpwstr>2022-04-11T03:23:36Z</vt:lpwstr>
  </property>
  <property fmtid="{D5CDD505-2E9C-101B-9397-08002B2CF9AE}" pid="5" name="MSIP_Label_43e64453-338c-4f93-8a4d-0039a0a41f2a_Method">
    <vt:lpwstr>Privileged</vt:lpwstr>
  </property>
  <property fmtid="{D5CDD505-2E9C-101B-9397-08002B2CF9AE}" pid="6" name="MSIP_Label_43e64453-338c-4f93-8a4d-0039a0a41f2a_Name">
    <vt:lpwstr>43e64453-338c-4f93-8a4d-0039a0a41f2a</vt:lpwstr>
  </property>
  <property fmtid="{D5CDD505-2E9C-101B-9397-08002B2CF9AE}" pid="7" name="MSIP_Label_43e64453-338c-4f93-8a4d-0039a0a41f2a_SiteId">
    <vt:lpwstr>c0e0601f-0fac-449c-9c88-a104c4eb9f28</vt:lpwstr>
  </property>
  <property fmtid="{D5CDD505-2E9C-101B-9397-08002B2CF9AE}" pid="8" name="MSIP_Label_43e64453-338c-4f93-8a4d-0039a0a41f2a_ActionId">
    <vt:lpwstr>e234d2b1-f8a9-4485-afa9-e840c116e749</vt:lpwstr>
  </property>
  <property fmtid="{D5CDD505-2E9C-101B-9397-08002B2CF9AE}" pid="9" name="MSIP_Label_43e64453-338c-4f93-8a4d-0039a0a41f2a_ContentBits">
    <vt:lpwstr>2</vt:lpwstr>
  </property>
</Properties>
</file>