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2.xml" ContentType="application/vnd.openxmlformats-officedocument.themeOverr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3.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4.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5.xml" ContentType="application/vnd.openxmlformats-officedocument.themeOverride+xml"/>
  <Override PartName="/ppt/charts/chart12.xml" ContentType="application/vnd.openxmlformats-officedocument.drawingml.chart+xml"/>
  <Override PartName="/ppt/theme/themeOverride6.xml" ContentType="application/vnd.openxmlformats-officedocument.themeOverrid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7.xml" ContentType="application/vnd.openxmlformats-officedocument.themeOverrid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8.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282" r:id="rId6"/>
    <p:sldId id="260" r:id="rId7"/>
    <p:sldId id="286" r:id="rId8"/>
    <p:sldId id="262" r:id="rId9"/>
    <p:sldId id="281" r:id="rId10"/>
    <p:sldId id="263" r:id="rId11"/>
    <p:sldId id="287" r:id="rId12"/>
    <p:sldId id="272" r:id="rId13"/>
    <p:sldId id="284" r:id="rId14"/>
    <p:sldId id="261" r:id="rId15"/>
    <p:sldId id="283" r:id="rId16"/>
    <p:sldId id="288" r:id="rId17"/>
    <p:sldId id="280" r:id="rId18"/>
    <p:sldId id="279" r:id="rId19"/>
    <p:sldId id="28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5DDEC"/>
    <a:srgbClr val="AED888"/>
    <a:srgbClr val="75B13C"/>
    <a:srgbClr val="A6A6A6"/>
    <a:srgbClr val="23A5BF"/>
    <a:srgbClr val="595959"/>
    <a:srgbClr val="FFFFFF"/>
    <a:srgbClr val="ACD785"/>
    <a:srgbClr val="87D9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0A6CE5-F492-4E4B-892E-E428F5C4016C}" v="28" dt="2021-05-30T15:22:10.9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6" autoAdjust="0"/>
    <p:restoredTop sz="94657" autoAdjust="0"/>
  </p:normalViewPr>
  <p:slideViewPr>
    <p:cSldViewPr snapToGrid="0" showGuides="1">
      <p:cViewPr varScale="1">
        <p:scale>
          <a:sx n="81" d="100"/>
          <a:sy n="81" d="100"/>
        </p:scale>
        <p:origin x="758" y="6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5" d="100"/>
          <a:sy n="85"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zaan Ahmad" userId="1c5dd9f373d485ac" providerId="LiveId" clId="{F70A6CE5-F492-4E4B-892E-E428F5C4016C}"/>
    <pc:docChg chg="undo redo custSel modSld">
      <pc:chgData name="Mizaan Ahmad" userId="1c5dd9f373d485ac" providerId="LiveId" clId="{F70A6CE5-F492-4E4B-892E-E428F5C4016C}" dt="2021-05-30T15:31:03.337" v="862" actId="27918"/>
      <pc:docMkLst>
        <pc:docMk/>
      </pc:docMkLst>
      <pc:sldChg chg="modSp mod">
        <pc:chgData name="Mizaan Ahmad" userId="1c5dd9f373d485ac" providerId="LiveId" clId="{F70A6CE5-F492-4E4B-892E-E428F5C4016C}" dt="2021-05-28T04:03:15.534" v="18" actId="27636"/>
        <pc:sldMkLst>
          <pc:docMk/>
          <pc:sldMk cId="728255935" sldId="256"/>
        </pc:sldMkLst>
        <pc:spChg chg="mod">
          <ac:chgData name="Mizaan Ahmad" userId="1c5dd9f373d485ac" providerId="LiveId" clId="{F70A6CE5-F492-4E4B-892E-E428F5C4016C}" dt="2021-05-28T04:03:15.534" v="18" actId="27636"/>
          <ac:spMkLst>
            <pc:docMk/>
            <pc:sldMk cId="728255935" sldId="256"/>
            <ac:spMk id="2" creationId="{9397E537-13FD-4378-9583-8D5B5C02A877}"/>
          </ac:spMkLst>
        </pc:spChg>
      </pc:sldChg>
      <pc:sldChg chg="modSp mod">
        <pc:chgData name="Mizaan Ahmad" userId="1c5dd9f373d485ac" providerId="LiveId" clId="{F70A6CE5-F492-4E4B-892E-E428F5C4016C}" dt="2021-05-30T09:04:27.385" v="639" actId="20577"/>
        <pc:sldMkLst>
          <pc:docMk/>
          <pc:sldMk cId="2468528989" sldId="261"/>
        </pc:sldMkLst>
        <pc:spChg chg="mod">
          <ac:chgData name="Mizaan Ahmad" userId="1c5dd9f373d485ac" providerId="LiveId" clId="{F70A6CE5-F492-4E4B-892E-E428F5C4016C}" dt="2021-05-28T04:03:15.376" v="17"/>
          <ac:spMkLst>
            <pc:docMk/>
            <pc:sldMk cId="2468528989" sldId="261"/>
            <ac:spMk id="60" creationId="{AB061075-8A5B-40FF-8648-8D92BC4CCE3C}"/>
          </ac:spMkLst>
        </pc:spChg>
        <pc:spChg chg="mod">
          <ac:chgData name="Mizaan Ahmad" userId="1c5dd9f373d485ac" providerId="LiveId" clId="{F70A6CE5-F492-4E4B-892E-E428F5C4016C}" dt="2021-05-28T04:04:11.121" v="39" actId="20577"/>
          <ac:spMkLst>
            <pc:docMk/>
            <pc:sldMk cId="2468528989" sldId="261"/>
            <ac:spMk id="62" creationId="{CB5D0E10-8852-4137-8C7E-F4E521A448D5}"/>
          </ac:spMkLst>
        </pc:spChg>
        <pc:spChg chg="mod">
          <ac:chgData name="Mizaan Ahmad" userId="1c5dd9f373d485ac" providerId="LiveId" clId="{F70A6CE5-F492-4E4B-892E-E428F5C4016C}" dt="2021-05-28T04:03:56.037" v="33" actId="20577"/>
          <ac:spMkLst>
            <pc:docMk/>
            <pc:sldMk cId="2468528989" sldId="261"/>
            <ac:spMk id="64" creationId="{D6DB30DD-57AC-415F-B7DB-D50768B1C381}"/>
          </ac:spMkLst>
        </pc:spChg>
        <pc:spChg chg="mod">
          <ac:chgData name="Mizaan Ahmad" userId="1c5dd9f373d485ac" providerId="LiveId" clId="{F70A6CE5-F492-4E4B-892E-E428F5C4016C}" dt="2021-05-28T04:04:15.786" v="41" actId="20577"/>
          <ac:spMkLst>
            <pc:docMk/>
            <pc:sldMk cId="2468528989" sldId="261"/>
            <ac:spMk id="69" creationId="{0892C425-D844-4FC1-B442-52B4A2286E5A}"/>
          </ac:spMkLst>
        </pc:spChg>
        <pc:spChg chg="mod">
          <ac:chgData name="Mizaan Ahmad" userId="1c5dd9f373d485ac" providerId="LiveId" clId="{F70A6CE5-F492-4E4B-892E-E428F5C4016C}" dt="2021-05-28T04:03:59.300" v="35" actId="20577"/>
          <ac:spMkLst>
            <pc:docMk/>
            <pc:sldMk cId="2468528989" sldId="261"/>
            <ac:spMk id="71" creationId="{B073341D-203C-476E-B503-B355E196931A}"/>
          </ac:spMkLst>
        </pc:spChg>
        <pc:spChg chg="mod">
          <ac:chgData name="Mizaan Ahmad" userId="1c5dd9f373d485ac" providerId="LiveId" clId="{F70A6CE5-F492-4E4B-892E-E428F5C4016C}" dt="2021-05-30T09:04:27.385" v="639" actId="20577"/>
          <ac:spMkLst>
            <pc:docMk/>
            <pc:sldMk cId="2468528989" sldId="261"/>
            <ac:spMk id="98" creationId="{5A1D96C0-F43A-4ADF-9134-72B1D1BA0AC5}"/>
          </ac:spMkLst>
        </pc:spChg>
      </pc:sldChg>
      <pc:sldChg chg="modSp mod">
        <pc:chgData name="Mizaan Ahmad" userId="1c5dd9f373d485ac" providerId="LiveId" clId="{F70A6CE5-F492-4E4B-892E-E428F5C4016C}" dt="2021-05-30T15:27:21.511" v="832" actId="27636"/>
        <pc:sldMkLst>
          <pc:docMk/>
          <pc:sldMk cId="1080916225" sldId="262"/>
        </pc:sldMkLst>
        <pc:spChg chg="mod">
          <ac:chgData name="Mizaan Ahmad" userId="1c5dd9f373d485ac" providerId="LiveId" clId="{F70A6CE5-F492-4E4B-892E-E428F5C4016C}" dt="2021-05-28T04:03:21.463" v="19" actId="20577"/>
          <ac:spMkLst>
            <pc:docMk/>
            <pc:sldMk cId="1080916225" sldId="262"/>
            <ac:spMk id="7" creationId="{B8C74E88-7F6D-4041-91CB-DE55566F01D8}"/>
          </ac:spMkLst>
        </pc:spChg>
        <pc:spChg chg="mod">
          <ac:chgData name="Mizaan Ahmad" userId="1c5dd9f373d485ac" providerId="LiveId" clId="{F70A6CE5-F492-4E4B-892E-E428F5C4016C}" dt="2021-05-28T04:03:15.376" v="17"/>
          <ac:spMkLst>
            <pc:docMk/>
            <pc:sldMk cId="1080916225" sldId="262"/>
            <ac:spMk id="95" creationId="{0BE1A289-64D1-483F-B840-A7B7912C2D13}"/>
          </ac:spMkLst>
        </pc:spChg>
        <pc:spChg chg="mod">
          <ac:chgData name="Mizaan Ahmad" userId="1c5dd9f373d485ac" providerId="LiveId" clId="{F70A6CE5-F492-4E4B-892E-E428F5C4016C}" dt="2021-05-30T15:27:21.511" v="832" actId="27636"/>
          <ac:spMkLst>
            <pc:docMk/>
            <pc:sldMk cId="1080916225" sldId="262"/>
            <ac:spMk id="162" creationId="{BE44FBF2-A33C-4A25-A70A-F999F9D86D64}"/>
          </ac:spMkLst>
        </pc:spChg>
      </pc:sldChg>
      <pc:sldChg chg="modSp mod">
        <pc:chgData name="Mizaan Ahmad" userId="1c5dd9f373d485ac" providerId="LiveId" clId="{F70A6CE5-F492-4E4B-892E-E428F5C4016C}" dt="2021-05-30T08:17:32.875" v="560" actId="20577"/>
        <pc:sldMkLst>
          <pc:docMk/>
          <pc:sldMk cId="1708563974" sldId="263"/>
        </pc:sldMkLst>
        <pc:spChg chg="mod">
          <ac:chgData name="Mizaan Ahmad" userId="1c5dd9f373d485ac" providerId="LiveId" clId="{F70A6CE5-F492-4E4B-892E-E428F5C4016C}" dt="2021-05-28T04:03:15.376" v="17"/>
          <ac:spMkLst>
            <pc:docMk/>
            <pc:sldMk cId="1708563974" sldId="263"/>
            <ac:spMk id="10" creationId="{78AF2B26-50A2-4EF4-81EE-D6952DF82E99}"/>
          </ac:spMkLst>
        </pc:spChg>
        <pc:spChg chg="mod">
          <ac:chgData name="Mizaan Ahmad" userId="1c5dd9f373d485ac" providerId="LiveId" clId="{F70A6CE5-F492-4E4B-892E-E428F5C4016C}" dt="2021-05-28T04:03:15.376" v="17"/>
          <ac:spMkLst>
            <pc:docMk/>
            <pc:sldMk cId="1708563974" sldId="263"/>
            <ac:spMk id="24" creationId="{895944F8-F855-4A71-A879-C62188B3C168}"/>
          </ac:spMkLst>
        </pc:spChg>
        <pc:spChg chg="mod">
          <ac:chgData name="Mizaan Ahmad" userId="1c5dd9f373d485ac" providerId="LiveId" clId="{F70A6CE5-F492-4E4B-892E-E428F5C4016C}" dt="2021-05-28T04:03:41.864" v="31" actId="1035"/>
          <ac:spMkLst>
            <pc:docMk/>
            <pc:sldMk cId="1708563974" sldId="263"/>
            <ac:spMk id="25" creationId="{369D8D33-5DA1-4E73-B26D-22F885E2BBA3}"/>
          </ac:spMkLst>
        </pc:spChg>
        <pc:spChg chg="mod">
          <ac:chgData name="Mizaan Ahmad" userId="1c5dd9f373d485ac" providerId="LiveId" clId="{F70A6CE5-F492-4E4B-892E-E428F5C4016C}" dt="2021-05-30T08:17:32.875" v="560" actId="20577"/>
          <ac:spMkLst>
            <pc:docMk/>
            <pc:sldMk cId="1708563974" sldId="263"/>
            <ac:spMk id="42" creationId="{12FCE8F7-4DC7-417F-A76F-D25E22BC09AC}"/>
          </ac:spMkLst>
        </pc:spChg>
      </pc:sldChg>
      <pc:sldChg chg="modSp mod">
        <pc:chgData name="Mizaan Ahmad" userId="1c5dd9f373d485ac" providerId="LiveId" clId="{F70A6CE5-F492-4E4B-892E-E428F5C4016C}" dt="2021-05-30T15:31:03.337" v="862" actId="27918"/>
        <pc:sldMkLst>
          <pc:docMk/>
          <pc:sldMk cId="4188436993" sldId="279"/>
        </pc:sldMkLst>
        <pc:spChg chg="mod">
          <ac:chgData name="Mizaan Ahmad" userId="1c5dd9f373d485ac" providerId="LiveId" clId="{F70A6CE5-F492-4E4B-892E-E428F5C4016C}" dt="2021-05-28T04:03:15.376" v="17"/>
          <ac:spMkLst>
            <pc:docMk/>
            <pc:sldMk cId="4188436993" sldId="279"/>
            <ac:spMk id="7" creationId="{AB66B096-DF16-4ADA-A580-72E352B892CB}"/>
          </ac:spMkLst>
        </pc:spChg>
      </pc:sldChg>
      <pc:sldChg chg="modSp mod">
        <pc:chgData name="Mizaan Ahmad" userId="1c5dd9f373d485ac" providerId="LiveId" clId="{F70A6CE5-F492-4E4B-892E-E428F5C4016C}" dt="2021-05-30T15:30:30.760" v="856" actId="14100"/>
        <pc:sldMkLst>
          <pc:docMk/>
          <pc:sldMk cId="2491112856" sldId="280"/>
        </pc:sldMkLst>
        <pc:spChg chg="mod">
          <ac:chgData name="Mizaan Ahmad" userId="1c5dd9f373d485ac" providerId="LiveId" clId="{F70A6CE5-F492-4E4B-892E-E428F5C4016C}" dt="2021-05-30T15:18:40.254" v="640"/>
          <ac:spMkLst>
            <pc:docMk/>
            <pc:sldMk cId="2491112856" sldId="280"/>
            <ac:spMk id="6" creationId="{4ADAE8C7-EE46-4C64-90DC-523225301A72}"/>
          </ac:spMkLst>
        </pc:spChg>
        <pc:spChg chg="mod">
          <ac:chgData name="Mizaan Ahmad" userId="1c5dd9f373d485ac" providerId="LiveId" clId="{F70A6CE5-F492-4E4B-892E-E428F5C4016C}" dt="2021-05-30T15:30:30.760" v="856" actId="14100"/>
          <ac:spMkLst>
            <pc:docMk/>
            <pc:sldMk cId="2491112856" sldId="280"/>
            <ac:spMk id="8" creationId="{37275FC9-DCC8-4EE7-9F89-C054BC939FBA}"/>
          </ac:spMkLst>
        </pc:spChg>
        <pc:graphicFrameChg chg="mod">
          <ac:chgData name="Mizaan Ahmad" userId="1c5dd9f373d485ac" providerId="LiveId" clId="{F70A6CE5-F492-4E4B-892E-E428F5C4016C}" dt="2021-05-28T04:05:23.033" v="53"/>
          <ac:graphicFrameMkLst>
            <pc:docMk/>
            <pc:sldMk cId="2491112856" sldId="280"/>
            <ac:graphicFrameMk id="5" creationId="{0EB672B1-5887-4511-8FFC-B1514DBA91BA}"/>
          </ac:graphicFrameMkLst>
        </pc:graphicFrameChg>
      </pc:sldChg>
      <pc:sldChg chg="modSp mod">
        <pc:chgData name="Mizaan Ahmad" userId="1c5dd9f373d485ac" providerId="LiveId" clId="{F70A6CE5-F492-4E4B-892E-E428F5C4016C}" dt="2021-05-30T07:59:31.863" v="554" actId="20577"/>
        <pc:sldMkLst>
          <pc:docMk/>
          <pc:sldMk cId="1026700057" sldId="281"/>
        </pc:sldMkLst>
        <pc:spChg chg="mod">
          <ac:chgData name="Mizaan Ahmad" userId="1c5dd9f373d485ac" providerId="LiveId" clId="{F70A6CE5-F492-4E4B-892E-E428F5C4016C}" dt="2021-05-28T04:03:15.376" v="17"/>
          <ac:spMkLst>
            <pc:docMk/>
            <pc:sldMk cId="1026700057" sldId="281"/>
            <ac:spMk id="31" creationId="{83DAB2CF-300D-4DB5-B45B-DBB909FC4896}"/>
          </ac:spMkLst>
        </pc:spChg>
        <pc:spChg chg="mod">
          <ac:chgData name="Mizaan Ahmad" userId="1c5dd9f373d485ac" providerId="LiveId" clId="{F70A6CE5-F492-4E4B-892E-E428F5C4016C}" dt="2021-05-28T04:03:15.376" v="17"/>
          <ac:spMkLst>
            <pc:docMk/>
            <pc:sldMk cId="1026700057" sldId="281"/>
            <ac:spMk id="33" creationId="{C9EDA928-934D-4253-B3F7-D2C5A0EA2328}"/>
          </ac:spMkLst>
        </pc:spChg>
        <pc:spChg chg="mod">
          <ac:chgData name="Mizaan Ahmad" userId="1c5dd9f373d485ac" providerId="LiveId" clId="{F70A6CE5-F492-4E4B-892E-E428F5C4016C}" dt="2021-05-28T04:03:15.376" v="17"/>
          <ac:spMkLst>
            <pc:docMk/>
            <pc:sldMk cId="1026700057" sldId="281"/>
            <ac:spMk id="35" creationId="{CD52D763-E022-438E-BCA7-DADA4CE04A21}"/>
          </ac:spMkLst>
        </pc:spChg>
        <pc:spChg chg="mod">
          <ac:chgData name="Mizaan Ahmad" userId="1c5dd9f373d485ac" providerId="LiveId" clId="{F70A6CE5-F492-4E4B-892E-E428F5C4016C}" dt="2021-05-28T04:02:59.892" v="16"/>
          <ac:spMkLst>
            <pc:docMk/>
            <pc:sldMk cId="1026700057" sldId="281"/>
            <ac:spMk id="153" creationId="{A2AB544E-4468-4A75-974D-5F6A3F1DB67A}"/>
          </ac:spMkLst>
        </pc:spChg>
        <pc:spChg chg="mod">
          <ac:chgData name="Mizaan Ahmad" userId="1c5dd9f373d485ac" providerId="LiveId" clId="{F70A6CE5-F492-4E4B-892E-E428F5C4016C}" dt="2021-05-28T04:02:48.074" v="15"/>
          <ac:spMkLst>
            <pc:docMk/>
            <pc:sldMk cId="1026700057" sldId="281"/>
            <ac:spMk id="156" creationId="{FE11D61C-FF8A-4EE8-B50B-130B038F0E97}"/>
          </ac:spMkLst>
        </pc:spChg>
        <pc:spChg chg="mod">
          <ac:chgData name="Mizaan Ahmad" userId="1c5dd9f373d485ac" providerId="LiveId" clId="{F70A6CE5-F492-4E4B-892E-E428F5C4016C}" dt="2021-05-28T04:03:15.376" v="17"/>
          <ac:spMkLst>
            <pc:docMk/>
            <pc:sldMk cId="1026700057" sldId="281"/>
            <ac:spMk id="158" creationId="{46458C66-1FBA-4251-B989-C846FD6B7E45}"/>
          </ac:spMkLst>
        </pc:spChg>
        <pc:spChg chg="mod">
          <ac:chgData name="Mizaan Ahmad" userId="1c5dd9f373d485ac" providerId="LiveId" clId="{F70A6CE5-F492-4E4B-892E-E428F5C4016C}" dt="2021-05-30T07:59:31.863" v="554" actId="20577"/>
          <ac:spMkLst>
            <pc:docMk/>
            <pc:sldMk cId="1026700057" sldId="281"/>
            <ac:spMk id="162" creationId="{BE44FBF2-A33C-4A25-A70A-F999F9D86D64}"/>
          </ac:spMkLst>
        </pc:spChg>
      </pc:sldChg>
      <pc:sldChg chg="addSp delSp modSp mod">
        <pc:chgData name="Mizaan Ahmad" userId="1c5dd9f373d485ac" providerId="LiveId" clId="{F70A6CE5-F492-4E4B-892E-E428F5C4016C}" dt="2021-05-30T15:26:16.860" v="811" actId="6549"/>
        <pc:sldMkLst>
          <pc:docMk/>
          <pc:sldMk cId="908867797" sldId="283"/>
        </pc:sldMkLst>
        <pc:spChg chg="add mod">
          <ac:chgData name="Mizaan Ahmad" userId="1c5dd9f373d485ac" providerId="LiveId" clId="{F70A6CE5-F492-4E4B-892E-E428F5C4016C}" dt="2021-05-30T15:26:16.860" v="811" actId="6549"/>
          <ac:spMkLst>
            <pc:docMk/>
            <pc:sldMk cId="908867797" sldId="283"/>
            <ac:spMk id="54" creationId="{CECBB016-B75A-4993-A3B7-6E95CA373517}"/>
          </ac:spMkLst>
        </pc:spChg>
        <pc:spChg chg="mod">
          <ac:chgData name="Mizaan Ahmad" userId="1c5dd9f373d485ac" providerId="LiveId" clId="{F70A6CE5-F492-4E4B-892E-E428F5C4016C}" dt="2021-05-30T15:23:16.869" v="646"/>
          <ac:spMkLst>
            <pc:docMk/>
            <pc:sldMk cId="908867797" sldId="283"/>
            <ac:spMk id="60" creationId="{DE5ECE95-8FC4-4D84-B531-2A4DA54A0CA3}"/>
          </ac:spMkLst>
        </pc:spChg>
        <pc:spChg chg="mod">
          <ac:chgData name="Mizaan Ahmad" userId="1c5dd9f373d485ac" providerId="LiveId" clId="{F70A6CE5-F492-4E4B-892E-E428F5C4016C}" dt="2021-05-28T04:02:59.892" v="16"/>
          <ac:spMkLst>
            <pc:docMk/>
            <pc:sldMk cId="908867797" sldId="283"/>
            <ac:spMk id="88" creationId="{AE6A1803-CF0D-41E1-BCA4-BCD1F3986BB4}"/>
          </ac:spMkLst>
        </pc:spChg>
        <pc:spChg chg="mod">
          <ac:chgData name="Mizaan Ahmad" userId="1c5dd9f373d485ac" providerId="LiveId" clId="{F70A6CE5-F492-4E4B-892E-E428F5C4016C}" dt="2021-05-28T04:02:48.074" v="15"/>
          <ac:spMkLst>
            <pc:docMk/>
            <pc:sldMk cId="908867797" sldId="283"/>
            <ac:spMk id="90" creationId="{224D0F31-B4E7-45A3-8ACE-E9CE9C031EA7}"/>
          </ac:spMkLst>
        </pc:spChg>
        <pc:spChg chg="mod">
          <ac:chgData name="Mizaan Ahmad" userId="1c5dd9f373d485ac" providerId="LiveId" clId="{F70A6CE5-F492-4E4B-892E-E428F5C4016C}" dt="2021-05-28T04:03:15.376" v="17"/>
          <ac:spMkLst>
            <pc:docMk/>
            <pc:sldMk cId="908867797" sldId="283"/>
            <ac:spMk id="91" creationId="{B0EF89E5-37B0-4ECB-AD05-33E40C5AAE16}"/>
          </ac:spMkLst>
        </pc:spChg>
        <pc:spChg chg="mod">
          <ac:chgData name="Mizaan Ahmad" userId="1c5dd9f373d485ac" providerId="LiveId" clId="{F70A6CE5-F492-4E4B-892E-E428F5C4016C}" dt="2021-05-28T04:03:15.376" v="17"/>
          <ac:spMkLst>
            <pc:docMk/>
            <pc:sldMk cId="908867797" sldId="283"/>
            <ac:spMk id="124" creationId="{1DDEC7CB-1B7D-457D-AB8B-A9008867F2BA}"/>
          </ac:spMkLst>
        </pc:spChg>
        <pc:spChg chg="del mod">
          <ac:chgData name="Mizaan Ahmad" userId="1c5dd9f373d485ac" providerId="LiveId" clId="{F70A6CE5-F492-4E4B-892E-E428F5C4016C}" dt="2021-05-30T15:22:10.226" v="641" actId="478"/>
          <ac:spMkLst>
            <pc:docMk/>
            <pc:sldMk cId="908867797" sldId="283"/>
            <ac:spMk id="156" creationId="{DD2CACB0-98A4-471A-9DEE-A4A2CC4EFE99}"/>
          </ac:spMkLst>
        </pc:spChg>
        <pc:spChg chg="mod">
          <ac:chgData name="Mizaan Ahmad" userId="1c5dd9f373d485ac" providerId="LiveId" clId="{F70A6CE5-F492-4E4B-892E-E428F5C4016C}" dt="2021-05-28T04:03:15.376" v="17"/>
          <ac:spMkLst>
            <pc:docMk/>
            <pc:sldMk cId="908867797" sldId="283"/>
            <ac:spMk id="186" creationId="{B61E75F1-03B2-403F-B23A-68A5F04BD03D}"/>
          </ac:spMkLst>
        </pc:spChg>
        <pc:spChg chg="mod">
          <ac:chgData name="Mizaan Ahmad" userId="1c5dd9f373d485ac" providerId="LiveId" clId="{F70A6CE5-F492-4E4B-892E-E428F5C4016C}" dt="2021-05-30T15:23:15.151" v="645"/>
          <ac:spMkLst>
            <pc:docMk/>
            <pc:sldMk cId="908867797" sldId="283"/>
            <ac:spMk id="215" creationId="{747B5C4E-BFB7-4CD3-8BB4-CE0B73C31E26}"/>
          </ac:spMkLst>
        </pc:spChg>
        <pc:spChg chg="mod">
          <ac:chgData name="Mizaan Ahmad" userId="1c5dd9f373d485ac" providerId="LiveId" clId="{F70A6CE5-F492-4E4B-892E-E428F5C4016C}" dt="2021-05-30T15:23:51.453" v="657"/>
          <ac:spMkLst>
            <pc:docMk/>
            <pc:sldMk cId="908867797" sldId="283"/>
            <ac:spMk id="231" creationId="{F98914ED-6BB0-4C91-8310-A652F7EE63C8}"/>
          </ac:spMkLst>
        </pc:spChg>
        <pc:spChg chg="mod">
          <ac:chgData name="Mizaan Ahmad" userId="1c5dd9f373d485ac" providerId="LiveId" clId="{F70A6CE5-F492-4E4B-892E-E428F5C4016C}" dt="2021-05-30T15:24:02.565" v="658"/>
          <ac:spMkLst>
            <pc:docMk/>
            <pc:sldMk cId="908867797" sldId="283"/>
            <ac:spMk id="242" creationId="{1CBD92E4-537C-4C49-ACEB-40A0C7D5FE1D}"/>
          </ac:spMkLst>
        </pc:spChg>
        <pc:spChg chg="mod">
          <ac:chgData name="Mizaan Ahmad" userId="1c5dd9f373d485ac" providerId="LiveId" clId="{F70A6CE5-F492-4E4B-892E-E428F5C4016C}" dt="2021-05-30T15:25:05.690" v="659"/>
          <ac:spMkLst>
            <pc:docMk/>
            <pc:sldMk cId="908867797" sldId="283"/>
            <ac:spMk id="273" creationId="{3A4D5A25-AB44-43B5-B0DE-CDFC7F4E0272}"/>
          </ac:spMkLst>
        </pc:spChg>
      </pc:sldChg>
      <pc:sldChg chg="modSp mod">
        <pc:chgData name="Mizaan Ahmad" userId="1c5dd9f373d485ac" providerId="LiveId" clId="{F70A6CE5-F492-4E4B-892E-E428F5C4016C}" dt="2021-05-30T08:41:27.045" v="612" actId="20577"/>
        <pc:sldMkLst>
          <pc:docMk/>
          <pc:sldMk cId="1414545796" sldId="284"/>
        </pc:sldMkLst>
        <pc:spChg chg="mod">
          <ac:chgData name="Mizaan Ahmad" userId="1c5dd9f373d485ac" providerId="LiveId" clId="{F70A6CE5-F492-4E4B-892E-E428F5C4016C}" dt="2021-05-28T04:03:15.376" v="17"/>
          <ac:spMkLst>
            <pc:docMk/>
            <pc:sldMk cId="1414545796" sldId="284"/>
            <ac:spMk id="161" creationId="{CF4F4415-B4BB-4F27-841A-3CE38B0B8142}"/>
          </ac:spMkLst>
        </pc:spChg>
        <pc:spChg chg="mod">
          <ac:chgData name="Mizaan Ahmad" userId="1c5dd9f373d485ac" providerId="LiveId" clId="{F70A6CE5-F492-4E4B-892E-E428F5C4016C}" dt="2021-05-28T04:02:59.892" v="16"/>
          <ac:spMkLst>
            <pc:docMk/>
            <pc:sldMk cId="1414545796" sldId="284"/>
            <ac:spMk id="203" creationId="{78386FDC-54E5-48E1-9F0A-C187BC79D73E}"/>
          </ac:spMkLst>
        </pc:spChg>
        <pc:spChg chg="mod">
          <ac:chgData name="Mizaan Ahmad" userId="1c5dd9f373d485ac" providerId="LiveId" clId="{F70A6CE5-F492-4E4B-892E-E428F5C4016C}" dt="2021-05-28T04:02:48.074" v="15"/>
          <ac:spMkLst>
            <pc:docMk/>
            <pc:sldMk cId="1414545796" sldId="284"/>
            <ac:spMk id="205" creationId="{52316AB0-600E-42AD-AEAC-9C65662CD344}"/>
          </ac:spMkLst>
        </pc:spChg>
        <pc:spChg chg="mod">
          <ac:chgData name="Mizaan Ahmad" userId="1c5dd9f373d485ac" providerId="LiveId" clId="{F70A6CE5-F492-4E4B-892E-E428F5C4016C}" dt="2021-05-28T04:03:15.376" v="17"/>
          <ac:spMkLst>
            <pc:docMk/>
            <pc:sldMk cId="1414545796" sldId="284"/>
            <ac:spMk id="206" creationId="{0B2695C1-D515-42DC-BCB9-F1DA5ABC57D3}"/>
          </ac:spMkLst>
        </pc:spChg>
        <pc:spChg chg="mod">
          <ac:chgData name="Mizaan Ahmad" userId="1c5dd9f373d485ac" providerId="LiveId" clId="{F70A6CE5-F492-4E4B-892E-E428F5C4016C}" dt="2021-05-30T08:41:27.045" v="612" actId="20577"/>
          <ac:spMkLst>
            <pc:docMk/>
            <pc:sldMk cId="1414545796" sldId="284"/>
            <ac:spMk id="388" creationId="{E4D10574-58A5-4FB2-B7A4-09D7B877DA6D}"/>
          </ac:spMkLst>
        </pc:spChg>
      </pc:sldChg>
      <pc:sldChg chg="modSp mod">
        <pc:chgData name="Mizaan Ahmad" userId="1c5dd9f373d485ac" providerId="LiveId" clId="{F70A6CE5-F492-4E4B-892E-E428F5C4016C}" dt="2021-05-30T15:30:38.461" v="859"/>
        <pc:sldMkLst>
          <pc:docMk/>
          <pc:sldMk cId="3783533735" sldId="285"/>
        </pc:sldMkLst>
        <pc:spChg chg="mod">
          <ac:chgData name="Mizaan Ahmad" userId="1c5dd9f373d485ac" providerId="LiveId" clId="{F70A6CE5-F492-4E4B-892E-E428F5C4016C}" dt="2021-05-30T15:27:02.267" v="828" actId="20577"/>
          <ac:spMkLst>
            <pc:docMk/>
            <pc:sldMk cId="3783533735" sldId="285"/>
            <ac:spMk id="6" creationId="{AF80A39C-E3D8-480C-B336-1075A5AA03DA}"/>
          </ac:spMkLst>
        </pc:spChg>
        <pc:spChg chg="mod">
          <ac:chgData name="Mizaan Ahmad" userId="1c5dd9f373d485ac" providerId="LiveId" clId="{F70A6CE5-F492-4E4B-892E-E428F5C4016C}" dt="2021-05-30T15:26:26.018" v="814"/>
          <ac:spMkLst>
            <pc:docMk/>
            <pc:sldMk cId="3783533735" sldId="285"/>
            <ac:spMk id="47" creationId="{7FDF7E63-7C77-46DB-AEC3-E85B8E34E603}"/>
          </ac:spMkLst>
        </pc:spChg>
        <pc:spChg chg="mod">
          <ac:chgData name="Mizaan Ahmad" userId="1c5dd9f373d485ac" providerId="LiveId" clId="{F70A6CE5-F492-4E4B-892E-E428F5C4016C}" dt="2021-05-30T15:30:38.461" v="859"/>
          <ac:spMkLst>
            <pc:docMk/>
            <pc:sldMk cId="3783533735" sldId="285"/>
            <ac:spMk id="48" creationId="{41C2AB24-194D-4981-922B-E9B156A98E95}"/>
          </ac:spMkLst>
        </pc:spChg>
      </pc:sldChg>
    </pc:docChg>
  </pc:docChgLst>
  <pc:docChgLst>
    <pc:chgData name="Mizaan Ahmad" userId="1c5dd9f373d485ac" providerId="LiveId" clId="{429D577E-963A-4C63-A882-B46CA74C7612}"/>
    <pc:docChg chg="undo custSel modSld">
      <pc:chgData name="Mizaan Ahmad" userId="1c5dd9f373d485ac" providerId="LiveId" clId="{429D577E-963A-4C63-A882-B46CA74C7612}" dt="2021-05-25T09:56:30.359" v="122" actId="14100"/>
      <pc:docMkLst>
        <pc:docMk/>
      </pc:docMkLst>
      <pc:sldChg chg="modSp mod">
        <pc:chgData name="Mizaan Ahmad" userId="1c5dd9f373d485ac" providerId="LiveId" clId="{429D577E-963A-4C63-A882-B46CA74C7612}" dt="2021-05-25T09:53:27.363" v="4" actId="179"/>
        <pc:sldMkLst>
          <pc:docMk/>
          <pc:sldMk cId="2468528989" sldId="261"/>
        </pc:sldMkLst>
        <pc:spChg chg="mod">
          <ac:chgData name="Mizaan Ahmad" userId="1c5dd9f373d485ac" providerId="LiveId" clId="{429D577E-963A-4C63-A882-B46CA74C7612}" dt="2021-05-25T09:53:27.363" v="4" actId="179"/>
          <ac:spMkLst>
            <pc:docMk/>
            <pc:sldMk cId="2468528989" sldId="261"/>
            <ac:spMk id="98" creationId="{5A1D96C0-F43A-4ADF-9134-72B1D1BA0AC5}"/>
          </ac:spMkLst>
        </pc:spChg>
      </pc:sldChg>
      <pc:sldChg chg="addSp modSp mod">
        <pc:chgData name="Mizaan Ahmad" userId="1c5dd9f373d485ac" providerId="LiveId" clId="{429D577E-963A-4C63-A882-B46CA74C7612}" dt="2021-05-25T09:56:30.359" v="122" actId="14100"/>
        <pc:sldMkLst>
          <pc:docMk/>
          <pc:sldMk cId="1026700057" sldId="281"/>
        </pc:sldMkLst>
        <pc:spChg chg="mod">
          <ac:chgData name="Mizaan Ahmad" userId="1c5dd9f373d485ac" providerId="LiveId" clId="{429D577E-963A-4C63-A882-B46CA74C7612}" dt="2021-05-25T09:54:33.370" v="5" actId="20577"/>
          <ac:spMkLst>
            <pc:docMk/>
            <pc:sldMk cId="1026700057" sldId="281"/>
            <ac:spMk id="30" creationId="{6C169F4A-9640-4059-9CAD-C716808497DD}"/>
          </ac:spMkLst>
        </pc:spChg>
        <pc:spChg chg="add mod">
          <ac:chgData name="Mizaan Ahmad" userId="1c5dd9f373d485ac" providerId="LiveId" clId="{429D577E-963A-4C63-A882-B46CA74C7612}" dt="2021-05-25T09:56:30.359" v="122" actId="14100"/>
          <ac:spMkLst>
            <pc:docMk/>
            <pc:sldMk cId="1026700057" sldId="281"/>
            <ac:spMk id="37" creationId="{5A38E5DF-CBE7-4355-ABA2-AAA609CDB8D6}"/>
          </ac:spMkLst>
        </pc:spChg>
        <pc:graphicFrameChg chg="mod">
          <ac:chgData name="Mizaan Ahmad" userId="1c5dd9f373d485ac" providerId="LiveId" clId="{429D577E-963A-4C63-A882-B46CA74C7612}" dt="2021-05-25T09:55:13.060" v="52"/>
          <ac:graphicFrameMkLst>
            <pc:docMk/>
            <pc:sldMk cId="1026700057" sldId="281"/>
            <ac:graphicFrameMk id="28" creationId="{23984EAE-5519-4510-8264-4560DD17377F}"/>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izaa\OneDrive\Documents\MHCC%20Documents\LCR%20Presentation%20Data\Charts%20-%20LAT%20-%20LCR%20Presentation.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mizaa\OneDrive\Documents\MHCC%20Documents\LCR%20Presentation%20Data\Charts%20-%20LAT%20-%20LCR%20Presentation.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file:///C:\Users\mizaa\OneDrive\Documents\MHCC%20Documents\LCR%20Presentation%20Data\Charts%20-%20LAT%20-%20LCR%20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oleObject" Target="file:///C:\Users\mizaa\OneDrive\Documents\MHCC%20Documents\LCR%20Presentation%20Data\Charts%20-%20LAT%20-%20LCR%20Presentation.xlsx" TargetMode="External"/><Relationship Id="rId1" Type="http://schemas.openxmlformats.org/officeDocument/2006/relationships/themeOverride" Target="../theme/themeOverride6.xm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file:///C:\Users\mizaa\OneDrive\Documents\MHCC%20Documents\LCR%20Presentation%20Data\Charts%20-%20LAT%20-%20LCR%20Presentation.xlsx" TargetMode="External"/></Relationships>
</file>

<file path=ppt/charts/_rels/chart1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LAT%20-%20LCR%20Presentation.xlsx" TargetMode="External"/><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file:///C:\Users\mizaa\OneDrive\Documents\MHCC%20Documents\LCR%20Presentation%20Data\Charts%20-%20LAT%20-%20LCR%20Presentation.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LAT%20-%20LCR%20Presentat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LAT%20-%20LCR%20Presentat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LAT%20-%20LCR%20Presentat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LAT%20-%20LCR%20Presentat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LAT%20-%20LCR%20Presentatio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mizaa\OneDrive\Documents\MHCC%20Documents\LCR%20Presentation%20Data\Charts%20-%20LAT%20-%20LCR%20Presentatio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Users\mizaa\OneDrive\Documents\MHCC%20Documents\LCR%20Presentation%20Data\Charts%20-%20LAT%20-%20LCR%20Presentation.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file:///C:\Users\mizaa\OneDrive\Documents\MHCC%20Documents\LCR%20Presentation%20Data\Charts%20-%20LAT%20-%20LCR%20Present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770213494226716"/>
          <c:y val="0.18336001124485451"/>
          <c:w val="0.78937195560187956"/>
          <c:h val="0.72548159503629117"/>
        </c:manualLayout>
      </c:layout>
      <c:lineChart>
        <c:grouping val="standard"/>
        <c:varyColors val="0"/>
        <c:ser>
          <c:idx val="0"/>
          <c:order val="0"/>
          <c:tx>
            <c:strRef>
              <c:f>TotalComplaints!$B$2</c:f>
              <c:strCache>
                <c:ptCount val="1"/>
                <c:pt idx="0">
                  <c:v>Complaints to MHCC</c:v>
                </c:pt>
              </c:strCache>
            </c:strRef>
          </c:tx>
          <c:spPr>
            <a:ln w="50800" cap="rnd">
              <a:solidFill>
                <a:schemeClr val="accent1">
                  <a:alpha val="80000"/>
                </a:schemeClr>
              </a:solidFill>
              <a:round/>
            </a:ln>
            <a:effectLst/>
          </c:spPr>
          <c:marker>
            <c:symbol val="circle"/>
            <c:size val="5"/>
            <c:spPr>
              <a:solidFill>
                <a:schemeClr val="accent1"/>
              </a:solidFill>
              <a:ln w="76200">
                <a:solidFill>
                  <a:schemeClr val="accent1"/>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TotalComplaints!$B$3:$B$5</c:f>
              <c:numCache>
                <c:formatCode>General</c:formatCode>
                <c:ptCount val="3"/>
                <c:pt idx="0">
                  <c:v>88</c:v>
                </c:pt>
                <c:pt idx="1">
                  <c:v>57</c:v>
                </c:pt>
                <c:pt idx="2">
                  <c:v>61</c:v>
                </c:pt>
              </c:numCache>
            </c:numRef>
          </c:val>
          <c:smooth val="0"/>
          <c:extLst>
            <c:ext xmlns:c16="http://schemas.microsoft.com/office/drawing/2014/chart" uri="{C3380CC4-5D6E-409C-BE32-E72D297353CC}">
              <c16:uniqueId val="{00000000-EE52-44C1-A50A-EC8D928A8BDB}"/>
            </c:ext>
          </c:extLst>
        </c:ser>
        <c:ser>
          <c:idx val="1"/>
          <c:order val="1"/>
          <c:tx>
            <c:strRef>
              <c:f>TotalComplaints!$C$2</c:f>
              <c:strCache>
                <c:ptCount val="1"/>
                <c:pt idx="0">
                  <c:v>Complaints to Latrobe Regional Hospital</c:v>
                </c:pt>
              </c:strCache>
            </c:strRef>
          </c:tx>
          <c:spPr>
            <a:ln w="50800" cap="rnd">
              <a:solidFill>
                <a:schemeClr val="accent2">
                  <a:alpha val="80000"/>
                </a:schemeClr>
              </a:solidFill>
              <a:round/>
            </a:ln>
            <a:effectLst/>
          </c:spPr>
          <c:marker>
            <c:symbol val="circle"/>
            <c:size val="5"/>
            <c:spPr>
              <a:solidFill>
                <a:schemeClr val="accent2"/>
              </a:solidFill>
              <a:ln w="76200">
                <a:solidFill>
                  <a:schemeClr val="accent2"/>
                </a:solidFill>
              </a:ln>
              <a:effectLst/>
            </c:spPr>
          </c:marker>
          <c:dLbls>
            <c:numFmt formatCode="General" sourceLinked="0"/>
            <c:spPr>
              <a:noFill/>
              <a:ln>
                <a:noFill/>
              </a:ln>
              <a:effectLst/>
            </c:spPr>
            <c:txPr>
              <a:bodyPr rot="0" spcFirstLastPara="1" vertOverflow="ellipsis" vert="horz" wrap="square" anchor="ctr" anchorCtr="1"/>
              <a:lstStyle/>
              <a:p>
                <a:pPr algn="ctr">
                  <a:defRPr sz="1200" b="0" i="0" u="none" strike="noStrike" kern="1200" baseline="0">
                    <a:solidFill>
                      <a:schemeClr val="tx1">
                        <a:lumMod val="75000"/>
                        <a:lumOff val="25000"/>
                      </a:schemeClr>
                    </a:solidFill>
                    <a:latin typeface="Arial Rounded MT Bold" panose="020F0704030504030204" pitchFamily="34" charset="0"/>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TotalComplaints!$A$3:$A$5</c:f>
              <c:strCache>
                <c:ptCount val="3"/>
                <c:pt idx="0">
                  <c:v>2017-18</c:v>
                </c:pt>
                <c:pt idx="1">
                  <c:v>2018-19</c:v>
                </c:pt>
                <c:pt idx="2">
                  <c:v>2019-20</c:v>
                </c:pt>
              </c:strCache>
            </c:strRef>
          </c:cat>
          <c:val>
            <c:numRef>
              <c:f>TotalComplaints!$C$3:$C$5</c:f>
              <c:numCache>
                <c:formatCode>General</c:formatCode>
                <c:ptCount val="3"/>
                <c:pt idx="0">
                  <c:v>7</c:v>
                </c:pt>
                <c:pt idx="1">
                  <c:v>46</c:v>
                </c:pt>
                <c:pt idx="2">
                  <c:v>50</c:v>
                </c:pt>
              </c:numCache>
            </c:numRef>
          </c:val>
          <c:smooth val="0"/>
          <c:extLst>
            <c:ext xmlns:c16="http://schemas.microsoft.com/office/drawing/2014/chart" uri="{C3380CC4-5D6E-409C-BE32-E72D297353CC}">
              <c16:uniqueId val="{00000001-EE52-44C1-A50A-EC8D928A8BDB}"/>
            </c:ext>
          </c:extLst>
        </c:ser>
        <c:dLbls>
          <c:showLegendKey val="0"/>
          <c:showVal val="0"/>
          <c:showCatName val="0"/>
          <c:showSerName val="0"/>
          <c:showPercent val="0"/>
          <c:showBubbleSize val="0"/>
        </c:dLbls>
        <c:marker val="1"/>
        <c:smooth val="0"/>
        <c:axId val="1236420240"/>
        <c:axId val="1236413168"/>
      </c:line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a:t>Number of complaints</a:t>
                </a:r>
              </a:p>
            </c:rich>
          </c:tx>
          <c:layout>
            <c:manualLayout>
              <c:xMode val="edge"/>
              <c:yMode val="edge"/>
              <c:x val="0"/>
              <c:y val="0.39404440591215567"/>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1.2107612958374486E-2"/>
          <c:y val="2.5884808576204694E-2"/>
          <c:w val="0.9"/>
          <c:h val="5.198237176100229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Lvl3Service!$B$2:$B$6</c:f>
              <c:numCache>
                <c:formatCode>0%</c:formatCode>
                <c:ptCount val="5"/>
                <c:pt idx="0">
                  <c:v>0.12</c:v>
                </c:pt>
                <c:pt idx="1">
                  <c:v>0.1</c:v>
                </c:pt>
                <c:pt idx="2">
                  <c:v>0.08</c:v>
                </c:pt>
                <c:pt idx="3">
                  <c:v>0.08</c:v>
                </c:pt>
                <c:pt idx="4">
                  <c:v>0.06</c:v>
                </c:pt>
              </c:numCache>
            </c:numRef>
          </c:val>
          <c:extLst>
            <c:ext xmlns:c16="http://schemas.microsoft.com/office/drawing/2014/chart" uri="{C3380CC4-5D6E-409C-BE32-E72D297353CC}">
              <c16:uniqueId val="{00000000-5148-4F04-B476-98B449AAA9FB}"/>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9DCE6E">
                <a:lumMod val="50000"/>
              </a:srgbClr>
            </a:solidFill>
          </a:ln>
          <a:effectLst/>
        </c:spPr>
        <c:txPr>
          <a:bodyPr rot="-60000000" spcFirstLastPara="1" vertOverflow="ellipsis" vert="horz" wrap="square" anchor="b"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1">
                <a:lumMod val="50000"/>
              </a:schemeClr>
            </a:solidFill>
            <a:ln>
              <a:noFill/>
            </a:ln>
            <a:effectLst/>
          </c:spPr>
          <c:invertIfNegative val="0"/>
          <c:val>
            <c:numRef>
              <c:f>Lvl3Service!$C$2:$C$6</c:f>
              <c:numCache>
                <c:formatCode>0%</c:formatCode>
                <c:ptCount val="5"/>
                <c:pt idx="0">
                  <c:v>0.15</c:v>
                </c:pt>
                <c:pt idx="1">
                  <c:v>0.11</c:v>
                </c:pt>
                <c:pt idx="2">
                  <c:v>7.0000000000000007E-2</c:v>
                </c:pt>
                <c:pt idx="3">
                  <c:v>7.0000000000000007E-2</c:v>
                </c:pt>
                <c:pt idx="4">
                  <c:v>0.03</c:v>
                </c:pt>
              </c:numCache>
            </c:numRef>
          </c:val>
          <c:extLst>
            <c:ext xmlns:c16="http://schemas.microsoft.com/office/drawing/2014/chart" uri="{C3380CC4-5D6E-409C-BE32-E72D297353CC}">
              <c16:uniqueId val="{00000000-FE14-4B5E-B144-7DC1D09200FF}"/>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20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val>
            <c:numRef>
              <c:f>Lvl3MHCC!$B$2:$B$6</c:f>
              <c:numCache>
                <c:formatCode>0%</c:formatCode>
                <c:ptCount val="5"/>
                <c:pt idx="0">
                  <c:v>0.2</c:v>
                </c:pt>
                <c:pt idx="1">
                  <c:v>0.18</c:v>
                </c:pt>
                <c:pt idx="2">
                  <c:v>0.15</c:v>
                </c:pt>
                <c:pt idx="3">
                  <c:v>0.13</c:v>
                </c:pt>
                <c:pt idx="4">
                  <c:v>0.13</c:v>
                </c:pt>
              </c:numCache>
            </c:numRef>
          </c:val>
          <c:extLst>
            <c:ext xmlns:c15="http://schemas.microsoft.com/office/drawing/2012/chart" uri="{02D57815-91ED-43cb-92C2-25804820EDAC}">
              <c15:filteredCategoryTitle>
                <c15:cat>
                  <c:multiLvlStrRef>
                    <c:extLst>
                      <c:ext uri="{02D57815-91ED-43cb-92C2-25804820EDAC}">
                        <c15:formulaRef>
                          <c15:sqref>Lvl3MHCC!#REF!</c15:sqref>
                        </c15:formulaRef>
                      </c:ext>
                    </c:extLst>
                  </c:multiLvlStrRef>
                </c15:cat>
              </c15:filteredCategoryTitle>
            </c:ext>
            <c:ext xmlns:c16="http://schemas.microsoft.com/office/drawing/2014/chart" uri="{C3380CC4-5D6E-409C-BE32-E72D297353CC}">
              <c16:uniqueId val="{00000000-50B3-4F5A-BB28-F8A35EADD407}"/>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none"/>
        <c:minorTickMark val="none"/>
        <c:tickLblPos val="nextTo"/>
        <c:crossAx val="389317304"/>
        <c:crosses val="autoZero"/>
        <c:auto val="1"/>
        <c:lblAlgn val="ctr"/>
        <c:lblOffset val="100"/>
        <c:noMultiLvlLbl val="0"/>
      </c:catAx>
      <c:valAx>
        <c:axId val="389317304"/>
        <c:scaling>
          <c:orientation val="minMax"/>
          <c:max val="0.25"/>
          <c:min val="0"/>
        </c:scaling>
        <c:delete val="0"/>
        <c:axPos val="t"/>
        <c:numFmt formatCode="0%" sourceLinked="1"/>
        <c:majorTickMark val="in"/>
        <c:minorTickMark val="none"/>
        <c:tickLblPos val="nextTo"/>
        <c:spPr>
          <a:noFill/>
          <a:ln>
            <a:solidFill>
              <a:srgbClr val="4FC6DF">
                <a:shade val="50000"/>
              </a:srgb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spPr>
            <a:solidFill>
              <a:schemeClr val="accent2">
                <a:lumMod val="50000"/>
              </a:schemeClr>
            </a:solidFill>
            <a:ln>
              <a:noFill/>
            </a:ln>
            <a:effectLst/>
          </c:spPr>
          <c:invertIfNegative val="0"/>
          <c:val>
            <c:numRef>
              <c:f>Lvl3MHCC!$C$2:$C$6</c:f>
              <c:numCache>
                <c:formatCode>0%</c:formatCode>
                <c:ptCount val="5"/>
                <c:pt idx="0">
                  <c:v>0.08</c:v>
                </c:pt>
                <c:pt idx="1">
                  <c:v>0.19</c:v>
                </c:pt>
                <c:pt idx="2">
                  <c:v>0.12</c:v>
                </c:pt>
                <c:pt idx="3">
                  <c:v>0.04</c:v>
                </c:pt>
                <c:pt idx="4">
                  <c:v>0.04</c:v>
                </c:pt>
              </c:numCache>
            </c:numRef>
          </c:val>
          <c:extLst>
            <c:ext xmlns:c16="http://schemas.microsoft.com/office/drawing/2014/chart" uri="{C3380CC4-5D6E-409C-BE32-E72D297353CC}">
              <c16:uniqueId val="{00000000-8317-4736-BA87-B1339BA931A2}"/>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0.25"/>
        </c:scaling>
        <c:delete val="0"/>
        <c:axPos val="t"/>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alpha val="0"/>
                  </a:schemeClr>
                </a:solidFill>
                <a:latin typeface="+mn-lt"/>
                <a:ea typeface="+mn-ea"/>
                <a:cs typeface="+mn-cs"/>
              </a:defRPr>
            </a:pPr>
            <a:endParaRPr lang="en-US"/>
          </a:p>
        </c:txPr>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b="0"/>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1321396504068"/>
          <c:y val="0.18336001124485451"/>
          <c:w val="0.83094190363371878"/>
          <c:h val="0.72548159503629117"/>
        </c:manualLayout>
      </c:layout>
      <c:barChart>
        <c:barDir val="col"/>
        <c:grouping val="clustered"/>
        <c:varyColors val="0"/>
        <c:ser>
          <c:idx val="0"/>
          <c:order val="0"/>
          <c:tx>
            <c:strRef>
              <c:f>Outcomes!$B$1</c:f>
              <c:strCache>
                <c:ptCount val="1"/>
                <c:pt idx="0">
                  <c:v>Complaints to MHCC</c:v>
                </c:pt>
              </c:strCache>
            </c:strRef>
          </c:tx>
          <c:spPr>
            <a:solidFill>
              <a:schemeClr val="accent1"/>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Outcomes!$B$3:$B$7</c:f>
              <c:numCache>
                <c:formatCode>0.00%</c:formatCode>
                <c:ptCount val="5"/>
                <c:pt idx="0">
                  <c:v>0.9</c:v>
                </c:pt>
                <c:pt idx="1">
                  <c:v>0.77</c:v>
                </c:pt>
                <c:pt idx="2">
                  <c:v>0.69</c:v>
                </c:pt>
                <c:pt idx="3">
                  <c:v>0.4</c:v>
                </c:pt>
                <c:pt idx="4">
                  <c:v>0.02</c:v>
                </c:pt>
              </c:numCache>
            </c:numRef>
          </c:val>
          <c:extLst>
            <c:ext xmlns:c16="http://schemas.microsoft.com/office/drawing/2014/chart" uri="{C3380CC4-5D6E-409C-BE32-E72D297353CC}">
              <c16:uniqueId val="{00000000-05FB-4A57-B01F-2CD4CEAE4FC5}"/>
            </c:ext>
          </c:extLst>
        </c:ser>
        <c:ser>
          <c:idx val="1"/>
          <c:order val="1"/>
          <c:tx>
            <c:strRef>
              <c:f>Outcomes!$C$1</c:f>
              <c:strCache>
                <c:ptCount val="1"/>
                <c:pt idx="0">
                  <c:v>Complaints to Latrobe Regional Hospital</c:v>
                </c:pt>
              </c:strCache>
            </c:strRef>
          </c:tx>
          <c:spPr>
            <a:solidFill>
              <a:schemeClr val="accent2"/>
            </a:solidFill>
            <a:ln>
              <a:noFill/>
            </a:ln>
            <a:effectLst/>
          </c:spPr>
          <c:invertIfNegative val="0"/>
          <c:dLbls>
            <c:numFmt formatCode="0%" sourceLinked="0"/>
            <c:spPr>
              <a:noFill/>
              <a:ln>
                <a:noFill/>
              </a:ln>
              <a:effectLst/>
            </c:spPr>
            <c:txPr>
              <a:bodyPr rot="-5400000" spcFirstLastPara="1" vertOverflow="ellipsis" wrap="square" lIns="38100" tIns="19050" rIns="38100" bIns="19050" anchor="ctr" anchorCtr="0">
                <a:spAutoFit/>
              </a:bodyPr>
              <a:lstStyle/>
              <a:p>
                <a:pPr algn="ctr">
                  <a:defRPr lang="en-US" sz="1800" b="0" i="0" u="none" strike="noStrike" kern="1200" baseline="0">
                    <a:solidFill>
                      <a:schemeClr val="accent3"/>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Outcomes!$A$3:$A$7</c:f>
              <c:strCache>
                <c:ptCount val="5"/>
                <c:pt idx="0">
                  <c:v>Acknowledgement</c:v>
                </c:pt>
                <c:pt idx="1">
                  <c:v>Action</c:v>
                </c:pt>
                <c:pt idx="2">
                  <c:v>Answer</c:v>
                </c:pt>
                <c:pt idx="3">
                  <c:v>Apology</c:v>
                </c:pt>
                <c:pt idx="4">
                  <c:v>Unknown</c:v>
                </c:pt>
              </c:strCache>
            </c:strRef>
          </c:cat>
          <c:val>
            <c:numRef>
              <c:f>Outcomes!$C$3:$C$7</c:f>
              <c:numCache>
                <c:formatCode>0.00%</c:formatCode>
                <c:ptCount val="5"/>
                <c:pt idx="0">
                  <c:v>0.1</c:v>
                </c:pt>
                <c:pt idx="1">
                  <c:v>0.4</c:v>
                </c:pt>
                <c:pt idx="2">
                  <c:v>0.4</c:v>
                </c:pt>
                <c:pt idx="3">
                  <c:v>0.48</c:v>
                </c:pt>
                <c:pt idx="4">
                  <c:v>0.13</c:v>
                </c:pt>
              </c:numCache>
            </c:numRef>
          </c:val>
          <c:extLst>
            <c:ext xmlns:c16="http://schemas.microsoft.com/office/drawing/2014/chart" uri="{C3380CC4-5D6E-409C-BE32-E72D297353CC}">
              <c16:uniqueId val="{00000001-05FB-4A57-B01F-2CD4CEAE4FC5}"/>
            </c:ext>
          </c:extLst>
        </c:ser>
        <c:dLbls>
          <c:showLegendKey val="0"/>
          <c:showVal val="0"/>
          <c:showCatName val="0"/>
          <c:showSerName val="0"/>
          <c:showPercent val="0"/>
          <c:showBubbleSize val="0"/>
        </c:dLbls>
        <c:gapWidth val="97"/>
        <c:overlap val="-1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r>
                  <a:rPr lang="en-AU" dirty="0">
                    <a:latin typeface="Arial Nova Light" panose="020B0304020202020204" pitchFamily="34" charset="0"/>
                  </a:rPr>
                  <a:t>Percentage</a:t>
                </a:r>
                <a:r>
                  <a:rPr lang="en-AU" baseline="0" dirty="0">
                    <a:latin typeface="Arial Nova Light" panose="020B0304020202020204" pitchFamily="34" charset="0"/>
                  </a:rPr>
                  <a:t> of c</a:t>
                </a:r>
                <a:r>
                  <a:rPr lang="en-AU" dirty="0">
                    <a:latin typeface="Arial Nova Light" panose="020B0304020202020204" pitchFamily="34" charset="0"/>
                  </a:rPr>
                  <a:t>omplaints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lgn="ctr">
              <a:defRPr lang="en-US" sz="1100" b="0" i="0" u="none" strike="noStrike" kern="1200" baseline="0">
                <a:solidFill>
                  <a:schemeClr val="accent3"/>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legend>
      <c:legendPos val="b"/>
      <c:layout>
        <c:manualLayout>
          <c:xMode val="edge"/>
          <c:yMode val="edge"/>
          <c:x val="0.58320488160411932"/>
          <c:y val="0.1886460721580554"/>
          <c:w val="0.38744548804646889"/>
          <c:h val="7.0196213643796482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accent3"/>
              </a:solidFill>
              <a:latin typeface="Arial Nova Light" panose="020B0304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wiss 721 Light BT" panose="020B0403020202020204" pitchFamily="34" charset="0"/>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8234866428472656E-2"/>
          <c:y val="0.18336001124485451"/>
          <c:w val="0.91070065999071748"/>
          <c:h val="0.72548159503629117"/>
        </c:manualLayout>
      </c:layout>
      <c:barChart>
        <c:barDir val="col"/>
        <c:grouping val="clustered"/>
        <c:varyColors val="0"/>
        <c:ser>
          <c:idx val="0"/>
          <c:order val="0"/>
          <c:spPr>
            <a:solidFill>
              <a:schemeClr val="accent2"/>
            </a:solidFill>
            <a:ln>
              <a:noFill/>
            </a:ln>
            <a:effectLst/>
          </c:spPr>
          <c:invertIfNegative val="0"/>
          <c:dLbls>
            <c:numFmt formatCode="0%" sourceLinked="0"/>
            <c:spPr>
              <a:noFill/>
              <a:ln>
                <a:noFill/>
              </a:ln>
              <a:effectLst/>
            </c:spPr>
            <c:txPr>
              <a:bodyPr rot="-5400000" spcFirstLastPara="1" vertOverflow="ellipsis" wrap="square" anchor="ctr" anchorCtr="0"/>
              <a:lstStyle/>
              <a:p>
                <a:pPr algn="ctr">
                  <a:defRPr lang="en-US" sz="1800" b="0" i="0" u="none" strike="noStrike" kern="1200" baseline="0">
                    <a:solidFill>
                      <a:schemeClr val="tx1">
                        <a:lumMod val="95000"/>
                        <a:lumOff val="5000"/>
                      </a:schemeClr>
                    </a:solidFill>
                    <a:latin typeface="Arial Rounded MT Bold" panose="020F07040305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Actions!$A$1:$A$6</c:f>
              <c:strCache>
                <c:ptCount val="6"/>
                <c:pt idx="0">
                  <c:v>Service agreed to respond to complainant</c:v>
                </c:pt>
                <c:pt idx="1">
                  <c:v>Improved communication</c:v>
                </c:pt>
                <c:pt idx="2">
                  <c:v>Review/change to consumer care</c:v>
                </c:pt>
                <c:pt idx="3">
                  <c:v>Meeting or reviews arranged</c:v>
                </c:pt>
                <c:pt idx="4">
                  <c:v>Changes in policy, practice or training</c:v>
                </c:pt>
                <c:pt idx="5">
                  <c:v>Safety/risk issue addressed</c:v>
                </c:pt>
              </c:strCache>
            </c:strRef>
          </c:cat>
          <c:val>
            <c:numRef>
              <c:f>Actions!$B$1:$B$6</c:f>
              <c:numCache>
                <c:formatCode>0%</c:formatCode>
                <c:ptCount val="6"/>
                <c:pt idx="0">
                  <c:v>0.65</c:v>
                </c:pt>
                <c:pt idx="1">
                  <c:v>0.38</c:v>
                </c:pt>
                <c:pt idx="2">
                  <c:v>0.27</c:v>
                </c:pt>
                <c:pt idx="3">
                  <c:v>0.14000000000000001</c:v>
                </c:pt>
                <c:pt idx="4">
                  <c:v>0.08</c:v>
                </c:pt>
                <c:pt idx="5">
                  <c:v>0.05</c:v>
                </c:pt>
              </c:numCache>
            </c:numRef>
          </c:val>
          <c:extLst>
            <c:ext xmlns:c16="http://schemas.microsoft.com/office/drawing/2014/chart" uri="{C3380CC4-5D6E-409C-BE32-E72D297353CC}">
              <c16:uniqueId val="{00000000-7A2C-4B43-80B8-970B76819E9F}"/>
            </c:ext>
          </c:extLst>
        </c:ser>
        <c:dLbls>
          <c:showLegendKey val="0"/>
          <c:showVal val="0"/>
          <c:showCatName val="0"/>
          <c:showSerName val="0"/>
          <c:showPercent val="0"/>
          <c:showBubbleSize val="0"/>
        </c:dLbls>
        <c:gapWidth val="41"/>
        <c:axId val="1236420240"/>
        <c:axId val="1236413168"/>
      </c:barChart>
      <c:catAx>
        <c:axId val="1236420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13168"/>
        <c:crosses val="autoZero"/>
        <c:auto val="1"/>
        <c:lblAlgn val="ctr"/>
        <c:lblOffset val="100"/>
        <c:noMultiLvlLbl val="0"/>
      </c:catAx>
      <c:valAx>
        <c:axId val="12364131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236420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Nova Light" panose="020B03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ComplaintMedians!$D$1</c:f>
              <c:strCache>
                <c:ptCount val="1"/>
                <c:pt idx="0">
                  <c:v>Latrobe Regional Hospital</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C4E4-4CB6-8FA7-ED0EFDFB535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C4E4-4CB6-8FA7-ED0EFDFB535D}"/>
              </c:ext>
            </c:extLst>
          </c:dPt>
          <c:dPt>
            <c:idx val="2"/>
            <c:invertIfNegative val="0"/>
            <c:bubble3D val="0"/>
            <c:spPr>
              <a:solidFill>
                <a:schemeClr val="bg1">
                  <a:lumMod val="75000"/>
                </a:schemeClr>
              </a:solidFill>
              <a:ln>
                <a:noFill/>
              </a:ln>
              <a:effectLst/>
            </c:spPr>
            <c:extLst>
              <c:ext xmlns:c16="http://schemas.microsoft.com/office/drawing/2014/chart" uri="{C3380CC4-5D6E-409C-BE32-E72D297353CC}">
                <c16:uniqueId val="{00000005-C4E4-4CB6-8FA7-ED0EFDFB535D}"/>
              </c:ext>
            </c:extLst>
          </c:dPt>
          <c:dLbls>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Latrobe Regional Hospital</c:v>
                </c:pt>
              </c:strCache>
            </c:strRef>
          </c:cat>
          <c:val>
            <c:numRef>
              <c:f>ComplaintMedians!$D$2:$D$4</c:f>
              <c:numCache>
                <c:formatCode>General</c:formatCode>
                <c:ptCount val="3"/>
                <c:pt idx="0">
                  <c:v>15</c:v>
                </c:pt>
                <c:pt idx="1">
                  <c:v>12</c:v>
                </c:pt>
                <c:pt idx="2">
                  <c:v>7</c:v>
                </c:pt>
              </c:numCache>
            </c:numRef>
          </c:val>
          <c:extLst>
            <c:ext xmlns:c16="http://schemas.microsoft.com/office/drawing/2014/chart" uri="{C3380CC4-5D6E-409C-BE32-E72D297353CC}">
              <c16:uniqueId val="{00000006-C4E4-4CB6-8FA7-ED0EFDFB535D}"/>
            </c:ext>
          </c:extLst>
        </c:ser>
        <c:ser>
          <c:idx val="1"/>
          <c:order val="1"/>
          <c:tx>
            <c:strRef>
              <c:f>ComplaintMedians!$E$1</c:f>
              <c:strCache>
                <c:ptCount val="1"/>
                <c:pt idx="0">
                  <c:v>Median</c:v>
                </c:pt>
              </c:strCache>
            </c:strRef>
          </c:tx>
          <c:spPr>
            <a:solidFill>
              <a:schemeClr val="accent2"/>
            </a:solidFill>
            <a:ln>
              <a:noFill/>
            </a:ln>
            <a:effectLst/>
          </c:spPr>
          <c:invertIfNegative val="0"/>
          <c:dPt>
            <c:idx val="0"/>
            <c:invertIfNegative val="0"/>
            <c:bubble3D val="0"/>
            <c:spPr>
              <a:solidFill>
                <a:schemeClr val="accent1">
                  <a:lumMod val="50000"/>
                </a:schemeClr>
              </a:solidFill>
              <a:ln>
                <a:noFill/>
              </a:ln>
              <a:effectLst/>
            </c:spPr>
            <c:extLst>
              <c:ext xmlns:c16="http://schemas.microsoft.com/office/drawing/2014/chart" uri="{C3380CC4-5D6E-409C-BE32-E72D297353CC}">
                <c16:uniqueId val="{00000008-C4E4-4CB6-8FA7-ED0EFDFB535D}"/>
              </c:ext>
            </c:extLst>
          </c:dPt>
          <c:dPt>
            <c:idx val="1"/>
            <c:invertIfNegative val="0"/>
            <c:bubble3D val="0"/>
            <c:spPr>
              <a:solidFill>
                <a:schemeClr val="accent2">
                  <a:lumMod val="50000"/>
                </a:schemeClr>
              </a:solidFill>
              <a:ln>
                <a:noFill/>
              </a:ln>
              <a:effectLst/>
            </c:spPr>
            <c:extLst>
              <c:ext xmlns:c16="http://schemas.microsoft.com/office/drawing/2014/chart" uri="{C3380CC4-5D6E-409C-BE32-E72D297353CC}">
                <c16:uniqueId val="{0000000A-C4E4-4CB6-8FA7-ED0EFDFB535D}"/>
              </c:ext>
            </c:extLst>
          </c:dPt>
          <c:dPt>
            <c:idx val="2"/>
            <c:invertIfNegative val="0"/>
            <c:bubble3D val="0"/>
            <c:spPr>
              <a:solidFill>
                <a:schemeClr val="bg1">
                  <a:lumMod val="50000"/>
                </a:schemeClr>
              </a:solidFill>
              <a:ln>
                <a:noFill/>
              </a:ln>
              <a:effectLst/>
            </c:spPr>
            <c:extLst>
              <c:ext xmlns:c16="http://schemas.microsoft.com/office/drawing/2014/chart" uri="{C3380CC4-5D6E-409C-BE32-E72D297353CC}">
                <c16:uniqueId val="{0000000C-C4E4-4CB6-8FA7-ED0EFDFB535D}"/>
              </c:ext>
            </c:extLst>
          </c:dPt>
          <c:dLbls>
            <c:spPr>
              <a:noFill/>
              <a:ln>
                <a:noFill/>
              </a:ln>
              <a:effectLst/>
            </c:spPr>
            <c:txPr>
              <a:bodyPr rot="0" spcFirstLastPara="1" vertOverflow="ellipsis" vert="horz" wrap="square" lIns="38100" tIns="19050" rIns="38100" bIns="19050" anchor="ctr" anchorCtr="0">
                <a:spAutoFit/>
              </a:bodyPr>
              <a:lstStyle/>
              <a:p>
                <a:pPr algn="ctr">
                  <a:defRPr lang="en-US" sz="2400" b="0" i="0" u="none" strike="noStrike" kern="1200" baseline="0">
                    <a:solidFill>
                      <a:schemeClr val="bg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ComplaintMedians!$C$2:$C$4</c:f>
              <c:strCache>
                <c:ptCount val="3"/>
                <c:pt idx="0">
                  <c:v>Complaints to MHCC about service</c:v>
                </c:pt>
                <c:pt idx="1">
                  <c:v>Complaints directly to service</c:v>
                </c:pt>
                <c:pt idx="2">
                  <c:v>Compliments directly to Latrobe Regional Hospital</c:v>
                </c:pt>
              </c:strCache>
            </c:strRef>
          </c:cat>
          <c:val>
            <c:numRef>
              <c:f>ComplaintMedians!$E$2:$E$4</c:f>
              <c:numCache>
                <c:formatCode>General</c:formatCode>
                <c:ptCount val="3"/>
                <c:pt idx="0">
                  <c:v>15</c:v>
                </c:pt>
                <c:pt idx="1">
                  <c:v>13</c:v>
                </c:pt>
                <c:pt idx="2">
                  <c:v>10</c:v>
                </c:pt>
              </c:numCache>
            </c:numRef>
          </c:val>
          <c:extLst>
            <c:ext xmlns:c16="http://schemas.microsoft.com/office/drawing/2014/chart" uri="{C3380CC4-5D6E-409C-BE32-E72D297353CC}">
              <c16:uniqueId val="{0000000D-C4E4-4CB6-8FA7-ED0EFDFB535D}"/>
            </c:ext>
          </c:extLst>
        </c:ser>
        <c:dLbls>
          <c:showLegendKey val="0"/>
          <c:showVal val="0"/>
          <c:showCatName val="0"/>
          <c:showSerName val="0"/>
          <c:showPercent val="0"/>
          <c:showBubbleSize val="0"/>
        </c:dLbls>
        <c:gapWidth val="61"/>
        <c:overlap val="-12"/>
        <c:axId val="861336544"/>
        <c:axId val="861335712"/>
      </c:barChart>
      <c:catAx>
        <c:axId val="861336544"/>
        <c:scaling>
          <c:orientation val="maxMin"/>
        </c:scaling>
        <c:delete val="1"/>
        <c:axPos val="l"/>
        <c:numFmt formatCode="General" sourceLinked="1"/>
        <c:majorTickMark val="none"/>
        <c:minorTickMark val="none"/>
        <c:tickLblPos val="nextTo"/>
        <c:crossAx val="861335712"/>
        <c:crosses val="autoZero"/>
        <c:auto val="1"/>
        <c:lblAlgn val="ctr"/>
        <c:lblOffset val="100"/>
        <c:noMultiLvlLbl val="0"/>
      </c:catAx>
      <c:valAx>
        <c:axId val="861335712"/>
        <c:scaling>
          <c:orientation val="minMax"/>
        </c:scaling>
        <c:delete val="0"/>
        <c:axPos val="t"/>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r>
                  <a:rPr lang="en-US" dirty="0"/>
                  <a:t>per 1,000 consumers</a:t>
                </a:r>
                <a:endParaRPr lang="en-AU" dirty="0"/>
              </a:p>
            </c:rich>
          </c:tx>
          <c:layout>
            <c:manualLayout>
              <c:xMode val="edge"/>
              <c:yMode val="edge"/>
              <c:x val="0.40671765722536224"/>
              <c:y val="2.6337463630999616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861336544"/>
        <c:crosses val="autoZero"/>
        <c:crossBetween val="between"/>
        <c:majorUnit val="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Arial Nova Light" panose="020B03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86060513294977E-2"/>
          <c:y val="3.2606080489938759E-2"/>
          <c:w val="0.88944184517785752"/>
          <c:h val="0.98578594342373871"/>
        </c:manualLayout>
      </c:layout>
      <c:doughnutChart>
        <c:varyColors val="1"/>
        <c:ser>
          <c:idx val="0"/>
          <c:order val="0"/>
          <c:tx>
            <c:strRef>
              <c:f>WhoComplainsMHCC!$B$8</c:f>
              <c:strCache>
                <c:ptCount val="1"/>
                <c:pt idx="0">
                  <c:v>Complaints to the MHCC</c:v>
                </c:pt>
              </c:strCache>
            </c:strRef>
          </c:tx>
          <c:spPr>
            <a:ln w="9525">
              <a:solidFill>
                <a:schemeClr val="bg1"/>
              </a:solidFill>
            </a:ln>
          </c:spPr>
          <c:dPt>
            <c:idx val="0"/>
            <c:bubble3D val="0"/>
            <c:spPr>
              <a:solidFill>
                <a:srgbClr val="23A5BF"/>
              </a:solidFill>
              <a:ln w="9525">
                <a:solidFill>
                  <a:schemeClr val="bg1"/>
                </a:solidFill>
              </a:ln>
              <a:effectLst/>
            </c:spPr>
            <c:extLst>
              <c:ext xmlns:c16="http://schemas.microsoft.com/office/drawing/2014/chart" uri="{C3380CC4-5D6E-409C-BE32-E72D297353CC}">
                <c16:uniqueId val="{00000001-6953-42F3-AC7A-13B98927C701}"/>
              </c:ext>
            </c:extLst>
          </c:dPt>
          <c:dPt>
            <c:idx val="1"/>
            <c:bubble3D val="0"/>
            <c:spPr>
              <a:solidFill>
                <a:srgbClr val="75B13C"/>
              </a:solidFill>
              <a:ln w="9525">
                <a:solidFill>
                  <a:schemeClr val="bg1"/>
                </a:solidFill>
              </a:ln>
              <a:effectLst/>
            </c:spPr>
            <c:extLst>
              <c:ext xmlns:c16="http://schemas.microsoft.com/office/drawing/2014/chart" uri="{C3380CC4-5D6E-409C-BE32-E72D297353CC}">
                <c16:uniqueId val="{00000003-6953-42F3-AC7A-13B98927C701}"/>
              </c:ext>
            </c:extLst>
          </c:dPt>
          <c:dPt>
            <c:idx val="2"/>
            <c:bubble3D val="0"/>
            <c:spPr>
              <a:solidFill>
                <a:schemeClr val="tx1">
                  <a:lumMod val="65000"/>
                  <a:lumOff val="35000"/>
                </a:schemeClr>
              </a:solidFill>
              <a:ln w="9525">
                <a:solidFill>
                  <a:schemeClr val="bg1"/>
                </a:solidFill>
              </a:ln>
              <a:effectLst/>
            </c:spPr>
            <c:extLst>
              <c:ext xmlns:c16="http://schemas.microsoft.com/office/drawing/2014/chart" uri="{C3380CC4-5D6E-409C-BE32-E72D297353CC}">
                <c16:uniqueId val="{00000005-6953-42F3-AC7A-13B98927C701}"/>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WhoComplainsMHCC!$C$8:$E$8</c:f>
              <c:numCache>
                <c:formatCode>General</c:formatCode>
                <c:ptCount val="3"/>
                <c:pt idx="0">
                  <c:v>36</c:v>
                </c:pt>
                <c:pt idx="1">
                  <c:v>18</c:v>
                </c:pt>
                <c:pt idx="2">
                  <c:v>7</c:v>
                </c:pt>
              </c:numCache>
            </c:numRef>
          </c:val>
          <c:extLst>
            <c:ext xmlns:c16="http://schemas.microsoft.com/office/drawing/2014/chart" uri="{C3380CC4-5D6E-409C-BE32-E72D297353CC}">
              <c16:uniqueId val="{00000006-6953-42F3-AC7A-13B98927C701}"/>
            </c:ext>
          </c:extLst>
        </c:ser>
        <c:ser>
          <c:idx val="1"/>
          <c:order val="1"/>
          <c:tx>
            <c:strRef>
              <c:f>WhoComplainsMHCC!$B$9</c:f>
              <c:strCache>
                <c:ptCount val="1"/>
                <c:pt idx="0">
                  <c:v>Complaints to service</c:v>
                </c:pt>
              </c:strCache>
            </c:strRef>
          </c:tx>
          <c:spPr>
            <a:ln w="9525">
              <a:solidFill>
                <a:schemeClr val="bg1"/>
              </a:solidFill>
            </a:ln>
          </c:spPr>
          <c:dPt>
            <c:idx val="0"/>
            <c:bubble3D val="0"/>
            <c:spPr>
              <a:solidFill>
                <a:srgbClr val="95DDEC"/>
              </a:solidFill>
              <a:ln w="9525">
                <a:solidFill>
                  <a:schemeClr val="bg1"/>
                </a:solidFill>
              </a:ln>
              <a:effectLst/>
            </c:spPr>
            <c:extLst>
              <c:ext xmlns:c16="http://schemas.microsoft.com/office/drawing/2014/chart" uri="{C3380CC4-5D6E-409C-BE32-E72D297353CC}">
                <c16:uniqueId val="{00000008-6953-42F3-AC7A-13B98927C701}"/>
              </c:ext>
            </c:extLst>
          </c:dPt>
          <c:dPt>
            <c:idx val="1"/>
            <c:bubble3D val="0"/>
            <c:spPr>
              <a:solidFill>
                <a:srgbClr val="AED888"/>
              </a:solidFill>
              <a:ln w="9525">
                <a:solidFill>
                  <a:schemeClr val="bg1"/>
                </a:solidFill>
              </a:ln>
              <a:effectLst/>
            </c:spPr>
            <c:extLst>
              <c:ext xmlns:c16="http://schemas.microsoft.com/office/drawing/2014/chart" uri="{C3380CC4-5D6E-409C-BE32-E72D297353CC}">
                <c16:uniqueId val="{0000000A-6953-42F3-AC7A-13B98927C701}"/>
              </c:ext>
            </c:extLst>
          </c:dPt>
          <c:dPt>
            <c:idx val="2"/>
            <c:bubble3D val="0"/>
            <c:spPr>
              <a:solidFill>
                <a:schemeClr val="bg1">
                  <a:lumMod val="65000"/>
                </a:schemeClr>
              </a:solidFill>
              <a:ln w="9525">
                <a:solidFill>
                  <a:schemeClr val="bg1"/>
                </a:solidFill>
              </a:ln>
              <a:effectLst/>
            </c:spPr>
            <c:extLst>
              <c:ext xmlns:c16="http://schemas.microsoft.com/office/drawing/2014/chart" uri="{C3380CC4-5D6E-409C-BE32-E72D297353CC}">
                <c16:uniqueId val="{0000000C-6953-42F3-AC7A-13B98927C701}"/>
              </c:ext>
            </c:extLst>
          </c:dPt>
          <c:dLbls>
            <c:spPr>
              <a:noFill/>
              <a:ln>
                <a:noFill/>
              </a:ln>
              <a:effectLst/>
            </c:spPr>
            <c:txPr>
              <a:bodyPr rot="0" spcFirstLastPara="1" vertOverflow="ellipsis" vert="horz" wrap="square" lIns="38100" tIns="19050" rIns="38100" bIns="19050" anchor="ctr" anchorCtr="0">
                <a:spAutoFit/>
              </a:bodyPr>
              <a:lstStyle/>
              <a:p>
                <a:pPr algn="ctr">
                  <a:defRPr lang="en-US" sz="1400" b="0" i="0" u="none" strike="noStrike" kern="1200" baseline="0">
                    <a:solidFill>
                      <a:schemeClr val="bg1"/>
                    </a:solidFill>
                    <a:latin typeface="Arial Rounded MT Bold" panose="020F0704030504030204" pitchFamily="34" charset="0"/>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WhoComplainsMHCC!$C$7:$E$7</c:f>
              <c:strCache>
                <c:ptCount val="3"/>
                <c:pt idx="0">
                  <c:v>Consumers</c:v>
                </c:pt>
                <c:pt idx="1">
                  <c:v>Family members/carers</c:v>
                </c:pt>
                <c:pt idx="2">
                  <c:v>Other</c:v>
                </c:pt>
              </c:strCache>
            </c:strRef>
          </c:cat>
          <c:val>
            <c:numRef>
              <c:f>WhoComplainsMHCC!$C$9:$E$9</c:f>
              <c:numCache>
                <c:formatCode>General</c:formatCode>
                <c:ptCount val="3"/>
                <c:pt idx="0">
                  <c:v>29</c:v>
                </c:pt>
                <c:pt idx="1">
                  <c:v>18</c:v>
                </c:pt>
                <c:pt idx="2">
                  <c:v>3</c:v>
                </c:pt>
              </c:numCache>
            </c:numRef>
          </c:val>
          <c:extLst>
            <c:ext xmlns:c16="http://schemas.microsoft.com/office/drawing/2014/chart" uri="{C3380CC4-5D6E-409C-BE32-E72D297353CC}">
              <c16:uniqueId val="{0000000D-6953-42F3-AC7A-13B98927C701}"/>
            </c:ext>
          </c:extLst>
        </c:ser>
        <c:dLbls>
          <c:showLegendKey val="0"/>
          <c:showVal val="0"/>
          <c:showCatName val="0"/>
          <c:showSerName val="0"/>
          <c:showPercent val="0"/>
          <c:showBubbleSize val="0"/>
          <c:showLeaderLines val="1"/>
        </c:dLbls>
        <c:firstSliceAng val="0"/>
        <c:holeSize val="49"/>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(2)'!$B$3</c:f>
              <c:strCache>
                <c:ptCount val="1"/>
                <c:pt idx="0">
                  <c:v>Service</c:v>
                </c:pt>
              </c:strCache>
            </c:strRef>
          </c:tx>
          <c:spPr>
            <a:solidFill>
              <a:srgbClr val="4FC6D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(2)'!$B$4:$B$12</c:f>
              <c:numCache>
                <c:formatCode>0%</c:formatCode>
                <c:ptCount val="9"/>
                <c:pt idx="0">
                  <c:v>0.82</c:v>
                </c:pt>
                <c:pt idx="1">
                  <c:v>0.46</c:v>
                </c:pt>
                <c:pt idx="2">
                  <c:v>0.36</c:v>
                </c:pt>
                <c:pt idx="3">
                  <c:v>0.21</c:v>
                </c:pt>
                <c:pt idx="4">
                  <c:v>0.1</c:v>
                </c:pt>
                <c:pt idx="5">
                  <c:v>0.16</c:v>
                </c:pt>
                <c:pt idx="6">
                  <c:v>0.11</c:v>
                </c:pt>
                <c:pt idx="7">
                  <c:v>0.1</c:v>
                </c:pt>
                <c:pt idx="8">
                  <c:v>7.0000000000000007E-2</c:v>
                </c:pt>
              </c:numCache>
            </c:numRef>
          </c:val>
          <c:extLst>
            <c:ext xmlns:c16="http://schemas.microsoft.com/office/drawing/2014/chart" uri="{C3380CC4-5D6E-409C-BE32-E72D297353CC}">
              <c16:uniqueId val="{00000000-EFC7-420D-B602-B516F7B6ECFA}"/>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scaling>
        <c:delete val="0"/>
        <c:axPos val="t"/>
        <c:numFmt formatCode="0%" sourceLinked="1"/>
        <c:majorTickMark val="in"/>
        <c:minorTickMark val="none"/>
        <c:tickLblPos val="nextTo"/>
        <c:spPr>
          <a:noFill/>
          <a:ln w="19050">
            <a:solidFill>
              <a:schemeClr val="accent1"/>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(2)'!$C$3</c:f>
              <c:strCache>
                <c:ptCount val="1"/>
                <c:pt idx="0">
                  <c:v>Sector</c:v>
                </c:pt>
              </c:strCache>
            </c:strRef>
          </c:tx>
          <c:spPr>
            <a:solidFill>
              <a:srgbClr val="176E80"/>
            </a:solidFill>
            <a:ln>
              <a:noFill/>
            </a:ln>
            <a:effectLst/>
          </c:spPr>
          <c:invertIfNegative val="0"/>
          <c:val>
            <c:numRef>
              <c:f>'Lvl3MHCC (2)'!$C$4:$C$12</c:f>
              <c:numCache>
                <c:formatCode>0%</c:formatCode>
                <c:ptCount val="9"/>
                <c:pt idx="0">
                  <c:v>0.75</c:v>
                </c:pt>
                <c:pt idx="1">
                  <c:v>0.37</c:v>
                </c:pt>
                <c:pt idx="2">
                  <c:v>0.3</c:v>
                </c:pt>
                <c:pt idx="3">
                  <c:v>0.28999999999999998</c:v>
                </c:pt>
                <c:pt idx="4">
                  <c:v>0.15</c:v>
                </c:pt>
                <c:pt idx="5">
                  <c:v>0.12</c:v>
                </c:pt>
                <c:pt idx="6">
                  <c:v>0.12</c:v>
                </c:pt>
                <c:pt idx="7">
                  <c:v>0.1</c:v>
                </c:pt>
                <c:pt idx="8">
                  <c:v>0.1</c:v>
                </c:pt>
              </c:numCache>
            </c:numRef>
          </c:val>
          <c:extLst>
            <c:ext xmlns:c16="http://schemas.microsoft.com/office/drawing/2014/chart" uri="{C3380CC4-5D6E-409C-BE32-E72D297353CC}">
              <c16:uniqueId val="{00000000-6C8C-4C7E-AF84-748A66982324}"/>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r"/>
        <c:numFmt formatCode="General" sourceLinked="1"/>
        <c:majorTickMark val="out"/>
        <c:minorTickMark val="none"/>
        <c:tickLblPos val="nextTo"/>
        <c:crossAx val="389317304"/>
        <c:crosses val="autoZero"/>
        <c:auto val="1"/>
        <c:lblAlgn val="ctr"/>
        <c:lblOffset val="100"/>
        <c:noMultiLvlLbl val="0"/>
      </c:catAx>
      <c:valAx>
        <c:axId val="389317304"/>
        <c:scaling>
          <c:orientation val="maxMin"/>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730480691078E-2"/>
          <c:y val="3.2093362509117436E-2"/>
          <c:w val="0.74641894915253126"/>
          <c:h val="0.93581327498176514"/>
        </c:manualLayout>
      </c:layout>
      <c:barChart>
        <c:barDir val="bar"/>
        <c:grouping val="clustered"/>
        <c:varyColors val="0"/>
        <c:ser>
          <c:idx val="0"/>
          <c:order val="0"/>
          <c:tx>
            <c:strRef>
              <c:f>'Lvl3MHCC (2)'!$F$3</c:f>
              <c:strCache>
                <c:ptCount val="1"/>
                <c:pt idx="0">
                  <c:v>Service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lumMod val="50000"/>
                      </a:schemeClr>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'Lvl3MHCC (2)'!$F$4:$F$12</c:f>
              <c:numCache>
                <c:formatCode>0%</c:formatCode>
                <c:ptCount val="9"/>
                <c:pt idx="0">
                  <c:v>0.36</c:v>
                </c:pt>
                <c:pt idx="1">
                  <c:v>0.28000000000000003</c:v>
                </c:pt>
                <c:pt idx="2">
                  <c:v>0.2</c:v>
                </c:pt>
                <c:pt idx="3">
                  <c:v>0.1</c:v>
                </c:pt>
                <c:pt idx="4">
                  <c:v>0.06</c:v>
                </c:pt>
                <c:pt idx="5">
                  <c:v>0.1</c:v>
                </c:pt>
                <c:pt idx="6">
                  <c:v>0.08</c:v>
                </c:pt>
                <c:pt idx="7">
                  <c:v>0.04</c:v>
                </c:pt>
                <c:pt idx="8">
                  <c:v>4.4999999999999997E-3</c:v>
                </c:pt>
              </c:numCache>
            </c:numRef>
          </c:val>
          <c:extLst>
            <c:ext xmlns:c16="http://schemas.microsoft.com/office/drawing/2014/chart" uri="{C3380CC4-5D6E-409C-BE32-E72D297353CC}">
              <c16:uniqueId val="{00000000-307E-4009-AEBB-F57AB3532498}"/>
            </c:ext>
          </c:extLst>
        </c:ser>
        <c:dLbls>
          <c:showLegendKey val="0"/>
          <c:showVal val="0"/>
          <c:showCatName val="0"/>
          <c:showSerName val="0"/>
          <c:showPercent val="0"/>
          <c:showBubbleSize val="0"/>
        </c:dLbls>
        <c:gapWidth val="8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scaling>
        <c:delete val="0"/>
        <c:axPos val="t"/>
        <c:numFmt formatCode="0%" sourceLinked="1"/>
        <c:majorTickMark val="in"/>
        <c:minorTickMark val="none"/>
        <c:tickLblPos val="nextTo"/>
        <c:spPr>
          <a:noFill/>
          <a:ln w="19050">
            <a:solidFill>
              <a:schemeClr val="accent2"/>
            </a:solid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rial Rounded MT Bold" panose="020F0704030504030204" pitchFamily="34" charset="0"/>
                <a:ea typeface="+mn-ea"/>
                <a:cs typeface="+mn-cs"/>
              </a:defRPr>
            </a:pPr>
            <a:endParaRPr lang="en-US"/>
          </a:p>
        </c:txPr>
        <c:crossAx val="389317960"/>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727888407141218E-2"/>
          <c:y val="3.2093408229349342E-2"/>
          <c:w val="0.74641894915253126"/>
          <c:h val="0.93581327498176514"/>
        </c:manualLayout>
      </c:layout>
      <c:barChart>
        <c:barDir val="bar"/>
        <c:grouping val="clustered"/>
        <c:varyColors val="0"/>
        <c:ser>
          <c:idx val="0"/>
          <c:order val="0"/>
          <c:tx>
            <c:strRef>
              <c:f>'Lvl3MHCC (2)'!$G$3</c:f>
              <c:strCache>
                <c:ptCount val="1"/>
                <c:pt idx="0">
                  <c:v>Sector</c:v>
                </c:pt>
              </c:strCache>
            </c:strRef>
          </c:tx>
          <c:spPr>
            <a:solidFill>
              <a:schemeClr val="accent4">
                <a:lumMod val="50000"/>
              </a:schemeClr>
            </a:solidFill>
            <a:ln>
              <a:noFill/>
            </a:ln>
            <a:effectLst/>
          </c:spPr>
          <c:invertIfNegative val="0"/>
          <c:val>
            <c:numRef>
              <c:f>'Lvl3MHCC (2)'!$G$4:$G$12</c:f>
              <c:numCache>
                <c:formatCode>0%</c:formatCode>
                <c:ptCount val="9"/>
                <c:pt idx="0">
                  <c:v>0.48</c:v>
                </c:pt>
                <c:pt idx="1">
                  <c:v>0.23</c:v>
                </c:pt>
                <c:pt idx="2">
                  <c:v>0.26</c:v>
                </c:pt>
                <c:pt idx="3">
                  <c:v>0.08</c:v>
                </c:pt>
                <c:pt idx="4">
                  <c:v>0.06</c:v>
                </c:pt>
                <c:pt idx="5">
                  <c:v>0.09</c:v>
                </c:pt>
                <c:pt idx="6">
                  <c:v>0.21</c:v>
                </c:pt>
                <c:pt idx="7">
                  <c:v>0.03</c:v>
                </c:pt>
                <c:pt idx="8">
                  <c:v>0.01</c:v>
                </c:pt>
              </c:numCache>
            </c:numRef>
          </c:val>
          <c:extLst>
            <c:ext xmlns:c16="http://schemas.microsoft.com/office/drawing/2014/chart" uri="{C3380CC4-5D6E-409C-BE32-E72D297353CC}">
              <c16:uniqueId val="{00000000-E322-43E3-8D2D-3D7CB983FC00}"/>
            </c:ext>
          </c:extLst>
        </c:ser>
        <c:dLbls>
          <c:showLegendKey val="0"/>
          <c:showVal val="0"/>
          <c:showCatName val="0"/>
          <c:showSerName val="0"/>
          <c:showPercent val="0"/>
          <c:showBubbleSize val="0"/>
        </c:dLbls>
        <c:gapWidth val="400"/>
        <c:axId val="389317960"/>
        <c:axId val="389317304"/>
      </c:barChart>
      <c:catAx>
        <c:axId val="389317960"/>
        <c:scaling>
          <c:orientation val="maxMin"/>
        </c:scaling>
        <c:delete val="1"/>
        <c:axPos val="l"/>
        <c:numFmt formatCode="General" sourceLinked="1"/>
        <c:majorTickMark val="out"/>
        <c:minorTickMark val="none"/>
        <c:tickLblPos val="nextTo"/>
        <c:crossAx val="389317304"/>
        <c:crosses val="autoZero"/>
        <c:auto val="1"/>
        <c:lblAlgn val="ctr"/>
        <c:lblOffset val="100"/>
        <c:noMultiLvlLbl val="0"/>
      </c:catAx>
      <c:valAx>
        <c:axId val="389317304"/>
        <c:scaling>
          <c:orientation val="minMax"/>
          <c:max val="1"/>
        </c:scaling>
        <c:delete val="1"/>
        <c:axPos val="t"/>
        <c:numFmt formatCode="0%" sourceLinked="1"/>
        <c:majorTickMark val="out"/>
        <c:minorTickMark val="none"/>
        <c:tickLblPos val="nextTo"/>
        <c:crossAx val="389317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Lvl1CvCMHCC!$B$2</c:f>
              <c:strCache>
                <c:ptCount val="1"/>
                <c:pt idx="0">
                  <c:v>7.3</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Lvl1CvCMHCC!$B$4:$B$8</c:f>
              <c:numCache>
                <c:formatCode>0%</c:formatCode>
                <c:ptCount val="5"/>
                <c:pt idx="0">
                  <c:v>0.06</c:v>
                </c:pt>
                <c:pt idx="1">
                  <c:v>0.22</c:v>
                </c:pt>
                <c:pt idx="2">
                  <c:v>0.56000000000000005</c:v>
                </c:pt>
                <c:pt idx="3">
                  <c:v>0.06</c:v>
                </c:pt>
                <c:pt idx="4">
                  <c:v>0.83</c:v>
                </c:pt>
              </c:numCache>
            </c:numRef>
          </c:val>
          <c:extLst>
            <c:ext xmlns:c16="http://schemas.microsoft.com/office/drawing/2014/chart" uri="{C3380CC4-5D6E-409C-BE32-E72D297353CC}">
              <c16:uniqueId val="{00000000-B41B-4876-9EF7-73AD59016C18}"/>
            </c:ext>
          </c:extLst>
        </c:ser>
        <c:ser>
          <c:idx val="1"/>
          <c:order val="1"/>
          <c:tx>
            <c:strRef>
              <c:f>Lvl1CvCMHCC!$C$2</c:f>
              <c:strCache>
                <c:ptCount val="1"/>
              </c:strCache>
            </c:strRef>
          </c:tx>
          <c:spPr>
            <a:solidFill>
              <a:schemeClr val="accent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Lvl1CvCMHCC!$A$4:$A$8</c:f>
              <c:strCache>
                <c:ptCount val="5"/>
                <c:pt idx="0">
                  <c:v>Diagnosis</c:v>
                </c:pt>
                <c:pt idx="1">
                  <c:v>Conduct and behaviour</c:v>
                </c:pt>
                <c:pt idx="2">
                  <c:v>Communication</c:v>
                </c:pt>
                <c:pt idx="3">
                  <c:v>Medication</c:v>
                </c:pt>
                <c:pt idx="4">
                  <c:v>Treatment</c:v>
                </c:pt>
              </c:strCache>
            </c:strRef>
          </c:cat>
          <c:val>
            <c:numRef>
              <c:f>Lvl1CvCMHCC!$C$4:$C$8</c:f>
              <c:numCache>
                <c:formatCode>0%</c:formatCode>
                <c:ptCount val="5"/>
                <c:pt idx="0">
                  <c:v>0.11</c:v>
                </c:pt>
                <c:pt idx="1">
                  <c:v>0.42</c:v>
                </c:pt>
                <c:pt idx="2">
                  <c:v>0.36</c:v>
                </c:pt>
                <c:pt idx="3">
                  <c:v>0.28000000000000003</c:v>
                </c:pt>
                <c:pt idx="4">
                  <c:v>0.78</c:v>
                </c:pt>
              </c:numCache>
            </c:numRef>
          </c:val>
          <c:extLst>
            <c:ext xmlns:c16="http://schemas.microsoft.com/office/drawing/2014/chart" uri="{C3380CC4-5D6E-409C-BE32-E72D297353CC}">
              <c16:uniqueId val="{00000001-B41B-4876-9EF7-73AD59016C18}"/>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r"/>
        <c:numFmt formatCode="General" sourceLinked="1"/>
        <c:majorTickMark val="out"/>
        <c:minorTickMark val="none"/>
        <c:tickLblPos val="nextTo"/>
        <c:crossAx val="1053673856"/>
        <c:crosses val="autoZero"/>
        <c:auto val="1"/>
        <c:lblAlgn val="ctr"/>
        <c:lblOffset val="100"/>
        <c:noMultiLvlLbl val="0"/>
      </c:catAx>
      <c:valAx>
        <c:axId val="1053673856"/>
        <c:scaling>
          <c:orientation val="maxMin"/>
          <c:max val="1"/>
        </c:scaling>
        <c:delete val="0"/>
        <c:axPos val="b"/>
        <c:numFmt formatCode="0%" sourceLinked="1"/>
        <c:majorTickMark val="in"/>
        <c:minorTickMark val="none"/>
        <c:tickLblPos val="nextTo"/>
        <c:spPr>
          <a:noFill/>
          <a:ln w="19050">
            <a:solidFill>
              <a:srgbClr val="4FC6DF">
                <a:lumMod val="75000"/>
              </a:srgbClr>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8487436985296742E-2"/>
          <c:y val="1.9861695352089603E-2"/>
          <c:w val="0.92595929616281536"/>
          <c:h val="0.91107727411524553"/>
        </c:manualLayout>
      </c:layout>
      <c:barChart>
        <c:barDir val="bar"/>
        <c:grouping val="clustered"/>
        <c:varyColors val="0"/>
        <c:ser>
          <c:idx val="0"/>
          <c:order val="0"/>
          <c:tx>
            <c:strRef>
              <c:f>Lvl1CvCMHCC!$F$2</c:f>
              <c:strCache>
                <c:ptCount val="1"/>
                <c:pt idx="0">
                  <c:v>7.4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Lvl1CvCMHCC!$F$4:$F$8</c:f>
              <c:numCache>
                <c:formatCode>0%</c:formatCode>
                <c:ptCount val="5"/>
                <c:pt idx="0">
                  <c:v>0.11</c:v>
                </c:pt>
                <c:pt idx="1">
                  <c:v>0.17</c:v>
                </c:pt>
                <c:pt idx="2">
                  <c:v>0.39</c:v>
                </c:pt>
                <c:pt idx="3">
                  <c:v>0.17</c:v>
                </c:pt>
                <c:pt idx="4">
                  <c:v>0.5</c:v>
                </c:pt>
              </c:numCache>
            </c:numRef>
          </c:val>
          <c:extLst>
            <c:ext xmlns:c16="http://schemas.microsoft.com/office/drawing/2014/chart" uri="{C3380CC4-5D6E-409C-BE32-E72D297353CC}">
              <c16:uniqueId val="{00000000-F424-47C9-8E5F-15E18C29832A}"/>
            </c:ext>
          </c:extLst>
        </c:ser>
        <c:ser>
          <c:idx val="1"/>
          <c:order val="1"/>
          <c:tx>
            <c:strRef>
              <c:f>Lvl1CvCMHCC!$G$2</c:f>
              <c:strCache>
                <c:ptCount val="1"/>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1600" b="0" i="0" u="none" strike="noStrike" kern="1200" baseline="0">
                    <a:solidFill>
                      <a:schemeClr val="accent3"/>
                    </a:solidFill>
                    <a:latin typeface="Arial Rounded MT Bold" panose="020F0704030504030204" pitchFamily="34" charset="0"/>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Lvl1CvCMHCC!$E$4:$E$8</c:f>
              <c:strCache>
                <c:ptCount val="5"/>
                <c:pt idx="0">
                  <c:v>Diagnosis</c:v>
                </c:pt>
                <c:pt idx="1">
                  <c:v>Conduct and behaviour</c:v>
                </c:pt>
                <c:pt idx="2">
                  <c:v>Communication</c:v>
                </c:pt>
                <c:pt idx="3">
                  <c:v>Medication</c:v>
                </c:pt>
                <c:pt idx="4">
                  <c:v>Treatment</c:v>
                </c:pt>
              </c:strCache>
            </c:strRef>
          </c:cat>
          <c:val>
            <c:numRef>
              <c:f>Lvl1CvCMHCC!$G$4:$G$8</c:f>
              <c:numCache>
                <c:formatCode>0%</c:formatCode>
                <c:ptCount val="5"/>
                <c:pt idx="0">
                  <c:v>0.04</c:v>
                </c:pt>
                <c:pt idx="1">
                  <c:v>0.21</c:v>
                </c:pt>
                <c:pt idx="2">
                  <c:v>0.21</c:v>
                </c:pt>
                <c:pt idx="3">
                  <c:v>7.0000000000000007E-2</c:v>
                </c:pt>
                <c:pt idx="4">
                  <c:v>0.28000000000000003</c:v>
                </c:pt>
              </c:numCache>
            </c:numRef>
          </c:val>
          <c:extLst>
            <c:ext xmlns:c16="http://schemas.microsoft.com/office/drawing/2014/chart" uri="{C3380CC4-5D6E-409C-BE32-E72D297353CC}">
              <c16:uniqueId val="{00000001-F424-47C9-8E5F-15E18C29832A}"/>
            </c:ext>
          </c:extLst>
        </c:ser>
        <c:dLbls>
          <c:showLegendKey val="0"/>
          <c:showVal val="0"/>
          <c:showCatName val="0"/>
          <c:showSerName val="0"/>
          <c:showPercent val="0"/>
          <c:showBubbleSize val="0"/>
        </c:dLbls>
        <c:gapWidth val="48"/>
        <c:overlap val="-11"/>
        <c:axId val="1053676352"/>
        <c:axId val="1053673856"/>
      </c:barChart>
      <c:catAx>
        <c:axId val="1053676352"/>
        <c:scaling>
          <c:orientation val="minMax"/>
        </c:scaling>
        <c:delete val="1"/>
        <c:axPos val="l"/>
        <c:numFmt formatCode="General" sourceLinked="1"/>
        <c:majorTickMark val="out"/>
        <c:minorTickMark val="none"/>
        <c:tickLblPos val="nextTo"/>
        <c:crossAx val="1053673856"/>
        <c:crosses val="autoZero"/>
        <c:auto val="1"/>
        <c:lblAlgn val="ctr"/>
        <c:lblOffset val="100"/>
        <c:noMultiLvlLbl val="0"/>
      </c:catAx>
      <c:valAx>
        <c:axId val="1053673856"/>
        <c:scaling>
          <c:orientation val="minMax"/>
          <c:max val="1"/>
        </c:scaling>
        <c:delete val="0"/>
        <c:axPos val="b"/>
        <c:numFmt formatCode="0%" sourceLinked="1"/>
        <c:majorTickMark val="in"/>
        <c:minorTickMark val="none"/>
        <c:tickLblPos val="nextTo"/>
        <c:spPr>
          <a:noFill/>
          <a:ln w="19050">
            <a:solidFill>
              <a:srgbClr val="9DCE6E"/>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Arial Nova Light" panose="020B0304020202020204" pitchFamily="34" charset="0"/>
                <a:ea typeface="+mn-ea"/>
                <a:cs typeface="+mn-cs"/>
              </a:defRPr>
            </a:pPr>
            <a:endParaRPr lang="en-US"/>
          </a:p>
        </c:txPr>
        <c:crossAx val="105367635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63173FF-FC10-4B53-80E4-747D037A7AA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DA8B279D-607F-42C3-B075-A466FE95948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A0B7019-BEF4-4C97-87CC-ACDD3816E5E2}" type="datetimeFigureOut">
              <a:rPr lang="en-AU" smtClean="0"/>
              <a:t>11/04/2022</a:t>
            </a:fld>
            <a:endParaRPr lang="en-AU"/>
          </a:p>
        </p:txBody>
      </p:sp>
      <p:sp>
        <p:nvSpPr>
          <p:cNvPr id="4" name="Footer Placeholder 3">
            <a:extLst>
              <a:ext uri="{FF2B5EF4-FFF2-40B4-BE49-F238E27FC236}">
                <a16:creationId xmlns:a16="http://schemas.microsoft.com/office/drawing/2014/main" id="{AA6B3E36-EAF2-43FD-9999-3EA7018E2D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3F5C0A96-7328-4929-A13E-1859E99213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5ADD3B-1A6F-43D1-A5A1-F992DF7DDC96}" type="slidenum">
              <a:rPr lang="en-AU" smtClean="0"/>
              <a:t>‹#›</a:t>
            </a:fld>
            <a:endParaRPr lang="en-AU"/>
          </a:p>
        </p:txBody>
      </p:sp>
    </p:spTree>
    <p:extLst>
      <p:ext uri="{BB962C8B-B14F-4D97-AF65-F5344CB8AC3E}">
        <p14:creationId xmlns:p14="http://schemas.microsoft.com/office/powerpoint/2010/main" val="29417183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0D4AAE-5297-4A81-A8F9-88DFF1809BC1}" type="datetimeFigureOut">
              <a:rPr lang="en-AU" smtClean="0"/>
              <a:t>11/04/2022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C1321-4D7E-49FB-962A-4BB72EEE78EB}" type="slidenum">
              <a:rPr lang="en-AU" smtClean="0"/>
              <a:t>‹#›</a:t>
            </a:fld>
            <a:endParaRPr lang="en-AU"/>
          </a:p>
        </p:txBody>
      </p:sp>
    </p:spTree>
    <p:extLst>
      <p:ext uri="{BB962C8B-B14F-4D97-AF65-F5344CB8AC3E}">
        <p14:creationId xmlns:p14="http://schemas.microsoft.com/office/powerpoint/2010/main" val="203557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9</a:t>
            </a:fld>
            <a:endParaRPr lang="en-AU"/>
          </a:p>
        </p:txBody>
      </p:sp>
    </p:spTree>
    <p:extLst>
      <p:ext uri="{BB962C8B-B14F-4D97-AF65-F5344CB8AC3E}">
        <p14:creationId xmlns:p14="http://schemas.microsoft.com/office/powerpoint/2010/main" val="365621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11C1321-4D7E-49FB-962A-4BB72EEE78EB}" type="slidenum">
              <a:rPr lang="en-AU" smtClean="0"/>
              <a:t>11</a:t>
            </a:fld>
            <a:endParaRPr lang="en-AU"/>
          </a:p>
        </p:txBody>
      </p:sp>
    </p:spTree>
    <p:extLst>
      <p:ext uri="{BB962C8B-B14F-4D97-AF65-F5344CB8AC3E}">
        <p14:creationId xmlns:p14="http://schemas.microsoft.com/office/powerpoint/2010/main" val="3328621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85A2A-37F7-44E1-903C-6A1FD004AC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A8406166-8A31-4369-A10F-F8D2F0792B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DAF18673-2AB8-4355-BF96-FEF338809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B35CF2BE-FDF0-485D-87A8-35DB0C2497D2}"/>
              </a:ext>
            </a:extLst>
          </p:cNvPr>
          <p:cNvSpPr>
            <a:spLocks noGrp="1"/>
          </p:cNvSpPr>
          <p:nvPr>
            <p:ph type="ftr" sz="quarter" idx="11"/>
          </p:nvPr>
        </p:nvSpPr>
        <p:spPr/>
        <p:txBody>
          <a:bodyPr/>
          <a:lstStyle/>
          <a:p>
            <a:endParaRPr lang="en-AU" dirty="0"/>
          </a:p>
        </p:txBody>
      </p:sp>
      <p:pic>
        <p:nvPicPr>
          <p:cNvPr id="7" name="Picture 6" descr="MHCC_PPT_Presentation_Logo_Cover_01.png">
            <a:extLst>
              <a:ext uri="{FF2B5EF4-FFF2-40B4-BE49-F238E27FC236}">
                <a16:creationId xmlns:a16="http://schemas.microsoft.com/office/drawing/2014/main" id="{652C8FC3-0692-47EC-850E-078BC3AA7B94}"/>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9" name="Slide Number Placeholder 5">
            <a:extLst>
              <a:ext uri="{FF2B5EF4-FFF2-40B4-BE49-F238E27FC236}">
                <a16:creationId xmlns:a16="http://schemas.microsoft.com/office/drawing/2014/main" id="{368C5CFB-6E60-4483-B205-868856BE3638}"/>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0" name="Slide Number Placeholder 5">
            <a:extLst>
              <a:ext uri="{FF2B5EF4-FFF2-40B4-BE49-F238E27FC236}">
                <a16:creationId xmlns:a16="http://schemas.microsoft.com/office/drawing/2014/main" id="{19BB20AB-3F7E-4A21-A56F-F4233C1EAA51}"/>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64956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5BE-8355-4269-B601-A9B639BB4B3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39E0C10-A63F-4067-B240-A870591181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576E1F8-55CE-4E26-A3FE-6E0677C34221}"/>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10EC433E-C7AD-4B30-8A73-2817A6ACF12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F64D6BE-44E4-4FE6-9183-E888A2B7D75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939459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E7D648-84B6-4E51-8116-33F8C4FD5A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D4E88B7-3E2C-4AB3-B955-97CE0366BC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32D268-4829-4E2C-BC93-A59B01EFC3D6}"/>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23E9FF68-DB39-4418-B439-5EA6B3B636F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93E0295-FFAE-4B16-82D6-105FFE833A9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403831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CA92F-5757-4E96-A1C6-764B6C99A07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F1DDE03-1C30-49D1-8CE0-3F9120FBA0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pic>
        <p:nvPicPr>
          <p:cNvPr id="7" name="Picture 6" descr="MHCC_PPT_Presentation_Logo_Cover_01.png">
            <a:extLst>
              <a:ext uri="{FF2B5EF4-FFF2-40B4-BE49-F238E27FC236}">
                <a16:creationId xmlns:a16="http://schemas.microsoft.com/office/drawing/2014/main" id="{4E05FB40-392E-4281-894E-C971151462A1}"/>
              </a:ext>
            </a:extLst>
          </p:cNvPr>
          <p:cNvPicPr>
            <a:picLocks noChangeAspect="1"/>
          </p:cNvPicPr>
          <p:nvPr userDrawn="1"/>
        </p:nvPicPr>
        <p:blipFill rotWithShape="1">
          <a:blip r:embed="rId2"/>
          <a:srcRect t="-5223" r="-740" b="-6"/>
          <a:stretch/>
        </p:blipFill>
        <p:spPr>
          <a:xfrm>
            <a:off x="11527963" y="6351657"/>
            <a:ext cx="530399" cy="340731"/>
          </a:xfrm>
          <a:prstGeom prst="rect">
            <a:avLst/>
          </a:prstGeom>
        </p:spPr>
      </p:pic>
      <p:sp>
        <p:nvSpPr>
          <p:cNvPr id="14" name="Slide Number Placeholder 5">
            <a:extLst>
              <a:ext uri="{FF2B5EF4-FFF2-40B4-BE49-F238E27FC236}">
                <a16:creationId xmlns:a16="http://schemas.microsoft.com/office/drawing/2014/main" id="{21089A2E-4658-4EE2-A3A8-947B130A552B}"/>
              </a:ext>
            </a:extLst>
          </p:cNvPr>
          <p:cNvSpPr>
            <a:spLocks noGrp="1"/>
          </p:cNvSpPr>
          <p:nvPr>
            <p:ph type="sldNum" sz="quarter" idx="12"/>
          </p:nvPr>
        </p:nvSpPr>
        <p:spPr>
          <a:xfrm>
            <a:off x="152400" y="6356350"/>
            <a:ext cx="2743200" cy="365125"/>
          </a:xfrm>
        </p:spPr>
        <p:txBody>
          <a:bodyPr/>
          <a:lstStyle>
            <a:lvl1pPr algn="l">
              <a:defRPr/>
            </a:lvl1pPr>
          </a:lstStyle>
          <a:p>
            <a:fld id="{567ECF52-77E2-4735-9083-B4C02BC94F59}" type="slidenum">
              <a:rPr lang="en-AU" smtClean="0"/>
              <a:pPr/>
              <a:t>‹#›</a:t>
            </a:fld>
            <a:endParaRPr lang="en-AU"/>
          </a:p>
        </p:txBody>
      </p:sp>
      <p:sp>
        <p:nvSpPr>
          <p:cNvPr id="15" name="Slide Number Placeholder 5">
            <a:extLst>
              <a:ext uri="{FF2B5EF4-FFF2-40B4-BE49-F238E27FC236}">
                <a16:creationId xmlns:a16="http://schemas.microsoft.com/office/drawing/2014/main" id="{F6449857-55C9-4A48-A730-591508A9BF88}"/>
              </a:ext>
            </a:extLst>
          </p:cNvPr>
          <p:cNvSpPr txBox="1">
            <a:spLocks/>
          </p:cNvSpPr>
          <p:nvPr userDrawn="1"/>
        </p:nvSpPr>
        <p:spPr>
          <a:xfrm>
            <a:off x="1524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567ECF52-77E2-4735-9083-B4C02BC94F59}" type="slidenum">
              <a:rPr lang="en-AU" smtClean="0"/>
              <a:pPr algn="l"/>
              <a:t>‹#›</a:t>
            </a:fld>
            <a:endParaRPr lang="en-AU"/>
          </a:p>
        </p:txBody>
      </p:sp>
    </p:spTree>
    <p:extLst>
      <p:ext uri="{BB962C8B-B14F-4D97-AF65-F5344CB8AC3E}">
        <p14:creationId xmlns:p14="http://schemas.microsoft.com/office/powerpoint/2010/main" val="135081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84195-9415-4D2F-BA9A-4325211BF5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794818F-496A-461F-BFE8-CB5CCEE28C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F67C75-F915-47C5-9566-B90AEB88E34A}"/>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048AEF5F-1678-4EDE-B6CE-CFF59402D90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36396CB-F587-4262-A6A3-4CBBBEA9FC8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144045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4294-2060-44EC-9D41-335E7864456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95B0B3B-67EE-435F-8009-4ED0088224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E77DAA27-D29E-4BBA-8243-23E77A710E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2315E60B-9BD2-4918-B303-1E3BD4376C3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47D17ACA-0CD2-4489-A312-A2D1ED5FACA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E06F4A5-E677-4AB4-AB1B-A0C160B1FE0F}"/>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986401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15E6-A180-4590-B47B-2E19D7781D6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52CE32D-C691-4DA1-90DD-B8B391C20D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933300-EA76-46E5-9C4E-88D435F495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D817F60-8688-414C-9058-8D3C9C51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DC91B5-A4CF-4642-9582-14D1AF55AD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DD563549-57B6-4DB4-B6C7-68226483EE1B}"/>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8" name="Footer Placeholder 7">
            <a:extLst>
              <a:ext uri="{FF2B5EF4-FFF2-40B4-BE49-F238E27FC236}">
                <a16:creationId xmlns:a16="http://schemas.microsoft.com/office/drawing/2014/main" id="{C7007A82-B530-47C6-8851-CAC0A9D99C4B}"/>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896E2A14-0CB8-49BE-B585-CA31AA8BF24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37277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9A68-3056-4FE3-88CB-B030724293E8}"/>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89D2096-3037-4154-84B5-41EC2129ABF8}"/>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4" name="Footer Placeholder 3">
            <a:extLst>
              <a:ext uri="{FF2B5EF4-FFF2-40B4-BE49-F238E27FC236}">
                <a16:creationId xmlns:a16="http://schemas.microsoft.com/office/drawing/2014/main" id="{A9AFC009-3486-4089-B344-2AA5923B3000}"/>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99B95C59-54A3-4926-A80A-420FD9EBC161}"/>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33417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42FBA8-F728-4C3F-94CD-3F64FE07159E}"/>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3" name="Footer Placeholder 2">
            <a:extLst>
              <a:ext uri="{FF2B5EF4-FFF2-40B4-BE49-F238E27FC236}">
                <a16:creationId xmlns:a16="http://schemas.microsoft.com/office/drawing/2014/main" id="{95553BD4-85E9-4350-9AB7-84BB8C1C5BF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42092DE3-C43B-4ED5-A496-B650D0740801}"/>
              </a:ext>
            </a:extLst>
          </p:cNvPr>
          <p:cNvSpPr>
            <a:spLocks noGrp="1"/>
          </p:cNvSpPr>
          <p:nvPr>
            <p:ph type="sldNum" sz="quarter" idx="12"/>
          </p:nvPr>
        </p:nvSpPr>
        <p:spPr/>
        <p:txBody>
          <a:bodyPr/>
          <a:lstStyle/>
          <a:p>
            <a:fld id="{567ECF52-77E2-4735-9083-B4C02BC94F59}" type="slidenum">
              <a:rPr lang="en-AU" smtClean="0"/>
              <a:t>‹#›</a:t>
            </a:fld>
            <a:endParaRPr lang="en-AU"/>
          </a:p>
        </p:txBody>
      </p:sp>
      <p:pic>
        <p:nvPicPr>
          <p:cNvPr id="5" name="Picture 4" descr="MHCC_PPT_Presentation_Logo_Cover_01.png">
            <a:extLst>
              <a:ext uri="{FF2B5EF4-FFF2-40B4-BE49-F238E27FC236}">
                <a16:creationId xmlns:a16="http://schemas.microsoft.com/office/drawing/2014/main" id="{B575B52B-BAD4-46CE-B21B-8F31861632A9}"/>
              </a:ext>
            </a:extLst>
          </p:cNvPr>
          <p:cNvPicPr>
            <a:picLocks noChangeAspect="1"/>
          </p:cNvPicPr>
          <p:nvPr userDrawn="1"/>
        </p:nvPicPr>
        <p:blipFill rotWithShape="1">
          <a:blip r:embed="rId2">
            <a:biLevel thresh="25000"/>
          </a:blip>
          <a:srcRect t="-5223" r="-740" b="-6"/>
          <a:stretch/>
        </p:blipFill>
        <p:spPr>
          <a:xfrm>
            <a:off x="11527963" y="6351657"/>
            <a:ext cx="530399" cy="340731"/>
          </a:xfrm>
          <a:prstGeom prst="rect">
            <a:avLst/>
          </a:prstGeom>
        </p:spPr>
      </p:pic>
    </p:spTree>
    <p:extLst>
      <p:ext uri="{BB962C8B-B14F-4D97-AF65-F5344CB8AC3E}">
        <p14:creationId xmlns:p14="http://schemas.microsoft.com/office/powerpoint/2010/main" val="2438452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FDF6-7EE5-4D86-9F6B-E6CD2D713F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043F890A-8A4F-464A-AD63-55A1D3C278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12B32871-2C13-49C3-BA8E-6C2C5C19DC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EF0BBE-6240-4537-A72C-12B3F0BFFF4F}"/>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8CEE725C-2EF0-4A50-AEDC-8D8777735DE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06D305F-5CE8-478D-B2A2-DB880172D0A5}"/>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212265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8310-F4B2-45E0-B592-F23DD63F66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DC727A99-FCE8-4D36-8E5B-13AC61017D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F7ED59B-5D0F-45C1-A8E6-B1B0FE3AE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CBA520-3104-411A-9C39-798BA3D19AA2}"/>
              </a:ext>
            </a:extLst>
          </p:cNvPr>
          <p:cNvSpPr>
            <a:spLocks noGrp="1"/>
          </p:cNvSpPr>
          <p:nvPr>
            <p:ph type="dt" sz="half" idx="10"/>
          </p:nvPr>
        </p:nvSpPr>
        <p:spPr/>
        <p:txBody>
          <a:bodyPr/>
          <a:lstStyle/>
          <a:p>
            <a:fld id="{22E9A114-DB43-4BDF-B3A4-6C3B8FD359FA}" type="datetimeFigureOut">
              <a:rPr lang="en-AU" smtClean="0"/>
              <a:t>11/04/2022</a:t>
            </a:fld>
            <a:endParaRPr lang="en-AU"/>
          </a:p>
        </p:txBody>
      </p:sp>
      <p:sp>
        <p:nvSpPr>
          <p:cNvPr id="6" name="Footer Placeholder 5">
            <a:extLst>
              <a:ext uri="{FF2B5EF4-FFF2-40B4-BE49-F238E27FC236}">
                <a16:creationId xmlns:a16="http://schemas.microsoft.com/office/drawing/2014/main" id="{AD46E670-5136-4EAE-9F35-A0FF1A4CBC6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677FD2F-F9B2-44D0-9E7D-0F0F00133988}"/>
              </a:ext>
            </a:extLst>
          </p:cNvPr>
          <p:cNvSpPr>
            <a:spLocks noGrp="1"/>
          </p:cNvSpPr>
          <p:nvPr>
            <p:ph type="sldNum" sz="quarter" idx="12"/>
          </p:nvPr>
        </p:nvSpPr>
        <p:spPr/>
        <p:txBody>
          <a:bodyPr/>
          <a:lstStyle/>
          <a:p>
            <a:fld id="{567ECF52-77E2-4735-9083-B4C02BC94F59}" type="slidenum">
              <a:rPr lang="en-AU" smtClean="0"/>
              <a:t>‹#›</a:t>
            </a:fld>
            <a:endParaRPr lang="en-AU"/>
          </a:p>
        </p:txBody>
      </p:sp>
    </p:spTree>
    <p:extLst>
      <p:ext uri="{BB962C8B-B14F-4D97-AF65-F5344CB8AC3E}">
        <p14:creationId xmlns:p14="http://schemas.microsoft.com/office/powerpoint/2010/main" val="3551621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A268FB-CD04-403D-A4E8-4A2E7914FB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B1287B2-606E-4A5F-9334-5B3BA539A5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D3A5686-D978-45A6-A271-AA97B2B7A9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9A114-DB43-4BDF-B3A4-6C3B8FD359FA}" type="datetimeFigureOut">
              <a:rPr lang="en-AU" smtClean="0"/>
              <a:t>11/04/2022</a:t>
            </a:fld>
            <a:endParaRPr lang="en-AU"/>
          </a:p>
        </p:txBody>
      </p:sp>
      <p:sp>
        <p:nvSpPr>
          <p:cNvPr id="5" name="Footer Placeholder 4">
            <a:extLst>
              <a:ext uri="{FF2B5EF4-FFF2-40B4-BE49-F238E27FC236}">
                <a16:creationId xmlns:a16="http://schemas.microsoft.com/office/drawing/2014/main" id="{32BE552C-5B33-4601-8C18-4ADC870327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3A68DCCF-763D-4082-BABA-580AFEF7F7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ECF52-77E2-4735-9083-B4C02BC94F59}" type="slidenum">
              <a:rPr lang="en-AU" smtClean="0"/>
              <a:t>‹#›</a:t>
            </a:fld>
            <a:endParaRPr lang="en-AU"/>
          </a:p>
        </p:txBody>
      </p:sp>
      <p:sp>
        <p:nvSpPr>
          <p:cNvPr id="7" name="MSIPCMContentMarking" descr="{&quot;HashCode&quot;:904758361,&quot;Placement&quot;:&quot;Footer&quot;,&quot;Top&quot;:517.4484,&quot;Left&quot;:443.117157,&quot;SlideWidth&quot;:960,&quot;SlideHeight&quot;:540}">
            <a:extLst>
              <a:ext uri="{FF2B5EF4-FFF2-40B4-BE49-F238E27FC236}">
                <a16:creationId xmlns:a16="http://schemas.microsoft.com/office/drawing/2014/main" id="{1E2BE5A6-020C-4BF2-A6A5-DD53F65D0308}"/>
              </a:ext>
            </a:extLst>
          </p:cNvPr>
          <p:cNvSpPr txBox="1"/>
          <p:nvPr userDrawn="1"/>
        </p:nvSpPr>
        <p:spPr>
          <a:xfrm>
            <a:off x="5627588" y="6571595"/>
            <a:ext cx="936825" cy="286405"/>
          </a:xfrm>
          <a:prstGeom prst="rect">
            <a:avLst/>
          </a:prstGeom>
          <a:noFill/>
        </p:spPr>
        <p:txBody>
          <a:bodyPr vert="horz" wrap="square" lIns="0" tIns="0" rIns="0" bIns="0" rtlCol="0" anchor="ctr" anchorCtr="1">
            <a:spAutoFit/>
          </a:bodyPr>
          <a:lstStyle/>
          <a:p>
            <a:pPr algn="ctr">
              <a:spcBef>
                <a:spcPts val="0"/>
              </a:spcBef>
              <a:spcAft>
                <a:spcPts val="0"/>
              </a:spcAft>
            </a:pPr>
            <a:r>
              <a:rPr lang="en-AU" sz="1000">
                <a:solidFill>
                  <a:srgbClr val="000000"/>
                </a:solidFill>
                <a:latin typeface="Arial Black" panose="020B0A04020102020204" pitchFamily="34" charset="0"/>
              </a:rPr>
              <a:t>OFFICIAL</a:t>
            </a:r>
          </a:p>
        </p:txBody>
      </p:sp>
    </p:spTree>
    <p:extLst>
      <p:ext uri="{BB962C8B-B14F-4D97-AF65-F5344CB8AC3E}">
        <p14:creationId xmlns:p14="http://schemas.microsoft.com/office/powerpoint/2010/main" val="1689450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8" Type="http://schemas.openxmlformats.org/officeDocument/2006/relationships/image" Target="../media/image21.svg"/><Relationship Id="rId13" Type="http://schemas.openxmlformats.org/officeDocument/2006/relationships/image" Target="../media/image24.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svg"/><Relationship Id="rId11" Type="http://schemas.openxmlformats.org/officeDocument/2006/relationships/chart" Target="../charts/chart8.xml"/><Relationship Id="rId5" Type="http://schemas.openxmlformats.org/officeDocument/2006/relationships/image" Target="../media/image18.png"/><Relationship Id="rId10" Type="http://schemas.openxmlformats.org/officeDocument/2006/relationships/image" Target="../media/image23.svg"/><Relationship Id="rId4" Type="http://schemas.openxmlformats.org/officeDocument/2006/relationships/image" Target="../media/image17.svg"/><Relationship Id="rId9" Type="http://schemas.openxmlformats.org/officeDocument/2006/relationships/image" Target="../media/image22.png"/><Relationship Id="rId14" Type="http://schemas.openxmlformats.org/officeDocument/2006/relationships/image" Target="../media/image25.svg"/></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svg"/><Relationship Id="rId7" Type="http://schemas.openxmlformats.org/officeDocument/2006/relationships/image" Target="../media/image33.svg"/><Relationship Id="rId2"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32.png"/><Relationship Id="rId5" Type="http://schemas.openxmlformats.org/officeDocument/2006/relationships/image" Target="../media/image31.sv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5DAB5BD-48D5-4B21-9CF4-9675C532C9C6}"/>
              </a:ext>
            </a:extLst>
          </p:cNvPr>
          <p:cNvSpPr/>
          <p:nvPr/>
        </p:nvSpPr>
        <p:spPr>
          <a:xfrm>
            <a:off x="0" y="0"/>
            <a:ext cx="12192000" cy="3465513"/>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4" name="Rectangle 3">
            <a:extLst>
              <a:ext uri="{FF2B5EF4-FFF2-40B4-BE49-F238E27FC236}">
                <a16:creationId xmlns:a16="http://schemas.microsoft.com/office/drawing/2014/main" id="{2399216E-47EF-40CC-9A86-D86A49DFB84C}"/>
              </a:ext>
            </a:extLst>
          </p:cNvPr>
          <p:cNvSpPr/>
          <p:nvPr/>
        </p:nvSpPr>
        <p:spPr>
          <a:xfrm>
            <a:off x="0" y="3429001"/>
            <a:ext cx="12192000" cy="3429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5" name="Picture 4" descr="MHCC_PPT_Presentation_Logo_Cover_01.png">
            <a:extLst>
              <a:ext uri="{FF2B5EF4-FFF2-40B4-BE49-F238E27FC236}">
                <a16:creationId xmlns:a16="http://schemas.microsoft.com/office/drawing/2014/main" id="{920C6FBA-1821-42D2-9690-00369EF63D55}"/>
              </a:ext>
            </a:extLst>
          </p:cNvPr>
          <p:cNvPicPr>
            <a:picLocks noChangeAspect="1"/>
          </p:cNvPicPr>
          <p:nvPr/>
        </p:nvPicPr>
        <p:blipFill rotWithShape="1">
          <a:blip r:embed="rId2"/>
          <a:srcRect t="-5223" r="-740" b="-6"/>
          <a:stretch/>
        </p:blipFill>
        <p:spPr>
          <a:xfrm>
            <a:off x="9427019" y="4930539"/>
            <a:ext cx="2485581" cy="1596750"/>
          </a:xfrm>
          <a:prstGeom prst="rect">
            <a:avLst/>
          </a:prstGeom>
        </p:spPr>
      </p:pic>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789708" y="1385490"/>
            <a:ext cx="7298490" cy="2226769"/>
          </a:xfrm>
        </p:spPr>
        <p:txBody>
          <a:bodyPr anchor="t">
            <a:normAutofit fontScale="90000"/>
          </a:bodyPr>
          <a:lstStyle/>
          <a:p>
            <a:pPr algn="l"/>
            <a:r>
              <a:rPr lang="en-AU" sz="4400" dirty="0">
                <a:solidFill>
                  <a:schemeClr val="bg1"/>
                </a:solidFill>
                <a:latin typeface="Arial Rounded MT Bold" panose="020F0704030504030204" pitchFamily="34" charset="0"/>
                <a:cs typeface="Arial" panose="020B0604020202020204" pitchFamily="34" charset="0"/>
              </a:rPr>
              <a:t>Summary of service provider complaint report:</a:t>
            </a:r>
            <a:br>
              <a:rPr lang="en-AU" sz="4800" dirty="0">
                <a:solidFill>
                  <a:schemeClr val="bg1"/>
                </a:solidFill>
                <a:latin typeface="Arial Rounded MT Bold" panose="020F0704030504030204" pitchFamily="34" charset="0"/>
                <a:cs typeface="Arial" panose="020B0604020202020204" pitchFamily="34" charset="0"/>
              </a:rPr>
            </a:br>
            <a:r>
              <a:rPr lang="en-AU" sz="4800" dirty="0">
                <a:solidFill>
                  <a:schemeClr val="bg1"/>
                </a:solidFill>
                <a:latin typeface="Arial Rounded MT Bold" panose="020F0704030504030204" pitchFamily="34" charset="0"/>
                <a:cs typeface="Arial" panose="020B0604020202020204" pitchFamily="34" charset="0"/>
              </a:rPr>
              <a:t>Latrobe Regional Hospital</a:t>
            </a:r>
            <a:endParaRPr lang="en-AU" sz="4800" b="1" i="1" dirty="0">
              <a:solidFill>
                <a:schemeClr val="bg1"/>
              </a:solidFill>
              <a:latin typeface="Arial Rounded MT Bold" panose="020F07040305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FC5905F1-825F-4149-93DA-1DF2DDB107D2}"/>
              </a:ext>
            </a:extLst>
          </p:cNvPr>
          <p:cNvSpPr>
            <a:spLocks noGrp="1"/>
          </p:cNvSpPr>
          <p:nvPr>
            <p:ph type="subTitle" idx="1"/>
          </p:nvPr>
        </p:nvSpPr>
        <p:spPr>
          <a:xfrm>
            <a:off x="789708" y="3686933"/>
            <a:ext cx="7298490" cy="2487212"/>
          </a:xfrm>
        </p:spPr>
        <p:txBody>
          <a:bodyPr anchor="t">
            <a:normAutofit/>
          </a:bodyPr>
          <a:lstStyle/>
          <a:p>
            <a:pPr algn="l"/>
            <a:r>
              <a:rPr lang="en-US" sz="2800" dirty="0">
                <a:solidFill>
                  <a:schemeClr val="bg1"/>
                </a:solidFill>
                <a:latin typeface="Arial Rounded MT Bold" panose="020F0704030504030204" pitchFamily="34" charset="0"/>
                <a:cs typeface="Arial" panose="020B0604020202020204" pitchFamily="34" charset="0"/>
              </a:rPr>
              <a:t>2019-20</a:t>
            </a:r>
            <a:endParaRPr lang="en-AU" sz="28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72825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40ABFD-158D-47F0-88FA-BAB5D67861BD}"/>
              </a:ext>
            </a:extLst>
          </p:cNvPr>
          <p:cNvSpPr/>
          <p:nvPr/>
        </p:nvSpPr>
        <p:spPr>
          <a:xfrm>
            <a:off x="5797530" y="1853221"/>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0" name="Rectangle 369">
            <a:extLst>
              <a:ext uri="{FF2B5EF4-FFF2-40B4-BE49-F238E27FC236}">
                <a16:creationId xmlns:a16="http://schemas.microsoft.com/office/drawing/2014/main" id="{B48EF5F9-675D-44FE-941A-DA6EE89469EC}"/>
              </a:ext>
            </a:extLst>
          </p:cNvPr>
          <p:cNvSpPr/>
          <p:nvPr/>
        </p:nvSpPr>
        <p:spPr>
          <a:xfrm>
            <a:off x="5797530" y="289041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1" name="Rectangle 370">
            <a:extLst>
              <a:ext uri="{FF2B5EF4-FFF2-40B4-BE49-F238E27FC236}">
                <a16:creationId xmlns:a16="http://schemas.microsoft.com/office/drawing/2014/main" id="{0CEDC25A-FA90-43E5-A4C7-59B07F8C5C1E}"/>
              </a:ext>
            </a:extLst>
          </p:cNvPr>
          <p:cNvSpPr/>
          <p:nvPr/>
        </p:nvSpPr>
        <p:spPr>
          <a:xfrm>
            <a:off x="5797530" y="3927615"/>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2" name="Rectangle 371">
            <a:extLst>
              <a:ext uri="{FF2B5EF4-FFF2-40B4-BE49-F238E27FC236}">
                <a16:creationId xmlns:a16="http://schemas.microsoft.com/office/drawing/2014/main" id="{741E72E3-9DE8-4DE5-AF73-69BCDDE5CA0B}"/>
              </a:ext>
            </a:extLst>
          </p:cNvPr>
          <p:cNvSpPr/>
          <p:nvPr/>
        </p:nvSpPr>
        <p:spPr>
          <a:xfrm>
            <a:off x="5797530" y="4964812"/>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3" name="Rectangle 372">
            <a:extLst>
              <a:ext uri="{FF2B5EF4-FFF2-40B4-BE49-F238E27FC236}">
                <a16:creationId xmlns:a16="http://schemas.microsoft.com/office/drawing/2014/main" id="{0FB3405C-F280-4DF0-8031-AEC8B23CDA20}"/>
              </a:ext>
            </a:extLst>
          </p:cNvPr>
          <p:cNvSpPr/>
          <p:nvPr/>
        </p:nvSpPr>
        <p:spPr>
          <a:xfrm>
            <a:off x="5797530" y="6002008"/>
            <a:ext cx="5928406" cy="528099"/>
          </a:xfrm>
          <a:prstGeom prst="rect">
            <a:avLst/>
          </a:prstGeom>
          <a:solidFill>
            <a:srgbClr val="969696">
              <a:alpha val="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5" name="Group 144">
            <a:extLst>
              <a:ext uri="{FF2B5EF4-FFF2-40B4-BE49-F238E27FC236}">
                <a16:creationId xmlns:a16="http://schemas.microsoft.com/office/drawing/2014/main" id="{1FC8DAD8-197F-4DA6-8980-41BC5D8915B9}"/>
              </a:ext>
            </a:extLst>
          </p:cNvPr>
          <p:cNvGrpSpPr/>
          <p:nvPr/>
        </p:nvGrpSpPr>
        <p:grpSpPr>
          <a:xfrm>
            <a:off x="8028914" y="131811"/>
            <a:ext cx="4663282" cy="853786"/>
            <a:chOff x="389864" y="879801"/>
            <a:chExt cx="4663282" cy="853786"/>
          </a:xfrm>
        </p:grpSpPr>
        <p:sp>
          <p:nvSpPr>
            <p:cNvPr id="146" name="Rectangle: Rounded Corners 145">
              <a:extLst>
                <a:ext uri="{FF2B5EF4-FFF2-40B4-BE49-F238E27FC236}">
                  <a16:creationId xmlns:a16="http://schemas.microsoft.com/office/drawing/2014/main" id="{05074206-AF95-44C0-87D6-AE8DC8A7F8E4}"/>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47" name="Group 146">
              <a:extLst>
                <a:ext uri="{FF2B5EF4-FFF2-40B4-BE49-F238E27FC236}">
                  <a16:creationId xmlns:a16="http://schemas.microsoft.com/office/drawing/2014/main" id="{D5AFF6A8-E6B6-4E56-BD83-240D024BD1DD}"/>
                </a:ext>
              </a:extLst>
            </p:cNvPr>
            <p:cNvGrpSpPr/>
            <p:nvPr/>
          </p:nvGrpSpPr>
          <p:grpSpPr>
            <a:xfrm>
              <a:off x="438150" y="990441"/>
              <a:ext cx="2389688" cy="652711"/>
              <a:chOff x="253774" y="5246980"/>
              <a:chExt cx="2389688" cy="652711"/>
            </a:xfrm>
          </p:grpSpPr>
          <p:grpSp>
            <p:nvGrpSpPr>
              <p:cNvPr id="174" name="Group 173">
                <a:extLst>
                  <a:ext uri="{FF2B5EF4-FFF2-40B4-BE49-F238E27FC236}">
                    <a16:creationId xmlns:a16="http://schemas.microsoft.com/office/drawing/2014/main" id="{C292EF91-31BC-4A37-8552-66745DAA98F0}"/>
                  </a:ext>
                </a:extLst>
              </p:cNvPr>
              <p:cNvGrpSpPr/>
              <p:nvPr/>
            </p:nvGrpSpPr>
            <p:grpSpPr>
              <a:xfrm>
                <a:off x="253774" y="5246980"/>
                <a:ext cx="2389688" cy="459374"/>
                <a:chOff x="253774" y="5246980"/>
                <a:chExt cx="2389688" cy="459374"/>
              </a:xfrm>
            </p:grpSpPr>
            <p:sp>
              <p:nvSpPr>
                <p:cNvPr id="204" name="Oval 203">
                  <a:extLst>
                    <a:ext uri="{FF2B5EF4-FFF2-40B4-BE49-F238E27FC236}">
                      <a16:creationId xmlns:a16="http://schemas.microsoft.com/office/drawing/2014/main" id="{56A63408-4ACF-454F-8935-9DB6ED88AC51}"/>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5" name="Rectangle 204">
                  <a:extLst>
                    <a:ext uri="{FF2B5EF4-FFF2-40B4-BE49-F238E27FC236}">
                      <a16:creationId xmlns:a16="http://schemas.microsoft.com/office/drawing/2014/main" id="{52316AB0-600E-42AD-AEAC-9C65662CD344}"/>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(n=61)</a:t>
                  </a:r>
                </a:p>
              </p:txBody>
            </p:sp>
            <p:sp>
              <p:nvSpPr>
                <p:cNvPr id="206" name="Rectangle 205">
                  <a:extLst>
                    <a:ext uri="{FF2B5EF4-FFF2-40B4-BE49-F238E27FC236}">
                      <a16:creationId xmlns:a16="http://schemas.microsoft.com/office/drawing/2014/main" id="{0B2695C1-D515-42DC-BCB9-F1DA5ABC57D3}"/>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Latrobe Regional Hospital</a:t>
                  </a:r>
                </a:p>
              </p:txBody>
            </p:sp>
          </p:grpSp>
          <p:grpSp>
            <p:nvGrpSpPr>
              <p:cNvPr id="185" name="Group 184">
                <a:extLst>
                  <a:ext uri="{FF2B5EF4-FFF2-40B4-BE49-F238E27FC236}">
                    <a16:creationId xmlns:a16="http://schemas.microsoft.com/office/drawing/2014/main" id="{50895A44-E158-4E23-A025-7020FFC9FC63}"/>
                  </a:ext>
                </a:extLst>
              </p:cNvPr>
              <p:cNvGrpSpPr/>
              <p:nvPr/>
            </p:nvGrpSpPr>
            <p:grpSpPr>
              <a:xfrm>
                <a:off x="369490" y="5663471"/>
                <a:ext cx="2186737" cy="236220"/>
                <a:chOff x="369490" y="5373085"/>
                <a:chExt cx="2186737" cy="236220"/>
              </a:xfrm>
            </p:grpSpPr>
            <p:sp>
              <p:nvSpPr>
                <p:cNvPr id="202" name="Oval 201">
                  <a:extLst>
                    <a:ext uri="{FF2B5EF4-FFF2-40B4-BE49-F238E27FC236}">
                      <a16:creationId xmlns:a16="http://schemas.microsoft.com/office/drawing/2014/main" id="{219985DE-9BAB-4F34-9050-8B4FA1373411}"/>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203" name="Rectangle 202">
                  <a:extLst>
                    <a:ext uri="{FF2B5EF4-FFF2-40B4-BE49-F238E27FC236}">
                      <a16:creationId xmlns:a16="http://schemas.microsoft.com/office/drawing/2014/main" id="{78386FDC-54E5-48E1-9F0A-C187BC79D73E}"/>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(n=50)</a:t>
                  </a:r>
                </a:p>
              </p:txBody>
            </p:sp>
          </p:grpSp>
        </p:grpSp>
        <p:grpSp>
          <p:nvGrpSpPr>
            <p:cNvPr id="148" name="Group 147">
              <a:extLst>
                <a:ext uri="{FF2B5EF4-FFF2-40B4-BE49-F238E27FC236}">
                  <a16:creationId xmlns:a16="http://schemas.microsoft.com/office/drawing/2014/main" id="{7E4C05AE-69CF-4657-A84D-563FA6EB6731}"/>
                </a:ext>
              </a:extLst>
            </p:cNvPr>
            <p:cNvGrpSpPr/>
            <p:nvPr/>
          </p:nvGrpSpPr>
          <p:grpSpPr>
            <a:xfrm>
              <a:off x="2663458" y="990441"/>
              <a:ext cx="2389688" cy="652711"/>
              <a:chOff x="253774" y="5246980"/>
              <a:chExt cx="2389688" cy="652711"/>
            </a:xfrm>
          </p:grpSpPr>
          <p:grpSp>
            <p:nvGrpSpPr>
              <p:cNvPr id="149" name="Group 148">
                <a:extLst>
                  <a:ext uri="{FF2B5EF4-FFF2-40B4-BE49-F238E27FC236}">
                    <a16:creationId xmlns:a16="http://schemas.microsoft.com/office/drawing/2014/main" id="{51A18651-8CAC-4320-9AF8-C666F087CFDE}"/>
                  </a:ext>
                </a:extLst>
              </p:cNvPr>
              <p:cNvGrpSpPr/>
              <p:nvPr/>
            </p:nvGrpSpPr>
            <p:grpSpPr>
              <a:xfrm>
                <a:off x="253774" y="5246980"/>
                <a:ext cx="2389688" cy="459374"/>
                <a:chOff x="253774" y="5246980"/>
                <a:chExt cx="2389688" cy="459374"/>
              </a:xfrm>
            </p:grpSpPr>
            <p:sp>
              <p:nvSpPr>
                <p:cNvPr id="171" name="Oval 170">
                  <a:extLst>
                    <a:ext uri="{FF2B5EF4-FFF2-40B4-BE49-F238E27FC236}">
                      <a16:creationId xmlns:a16="http://schemas.microsoft.com/office/drawing/2014/main" id="{67D189AF-3BE6-4256-81C6-1DCCC434DDF7}"/>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2" name="Rectangle 171">
                  <a:extLst>
                    <a:ext uri="{FF2B5EF4-FFF2-40B4-BE49-F238E27FC236}">
                      <a16:creationId xmlns:a16="http://schemas.microsoft.com/office/drawing/2014/main" id="{FE0804B3-A5A0-429F-9BAC-149D64A9115F}"/>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73" name="Rectangle 172">
                  <a:extLst>
                    <a:ext uri="{FF2B5EF4-FFF2-40B4-BE49-F238E27FC236}">
                      <a16:creationId xmlns:a16="http://schemas.microsoft.com/office/drawing/2014/main" id="{D4368450-64B9-44BC-8E8C-8A56A02B954C}"/>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2" name="Group 161">
                <a:extLst>
                  <a:ext uri="{FF2B5EF4-FFF2-40B4-BE49-F238E27FC236}">
                    <a16:creationId xmlns:a16="http://schemas.microsoft.com/office/drawing/2014/main" id="{BF9A57A4-DCA6-405C-8CC5-EF0448D3FF1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3A97A23D-123C-4D4C-A3CA-5F6E70B4F37F}"/>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70" name="Rectangle 169">
                  <a:extLst>
                    <a:ext uri="{FF2B5EF4-FFF2-40B4-BE49-F238E27FC236}">
                      <a16:creationId xmlns:a16="http://schemas.microsoft.com/office/drawing/2014/main" id="{3BF07253-BD0A-436E-8CA9-E9F0F7450FA1}"/>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1" name="Title 1">
            <a:extLst>
              <a:ext uri="{FF2B5EF4-FFF2-40B4-BE49-F238E27FC236}">
                <a16:creationId xmlns:a16="http://schemas.microsoft.com/office/drawing/2014/main" id="{CF4F4415-B4BB-4F27-841A-3CE38B0B8142}"/>
              </a:ext>
            </a:extLst>
          </p:cNvPr>
          <p:cNvSpPr txBox="1">
            <a:spLocks/>
          </p:cNvSpPr>
          <p:nvPr/>
        </p:nvSpPr>
        <p:spPr>
          <a:xfrm>
            <a:off x="393940" y="301476"/>
            <a:ext cx="9245360"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Latrobe Regional Hospital</a:t>
            </a:r>
            <a:endParaRPr lang="en-AU" sz="1600" dirty="0">
              <a:solidFill>
                <a:schemeClr val="accent3"/>
              </a:solidFill>
              <a:latin typeface="Arial Nova Light" panose="020B0304020202020204" pitchFamily="34" charset="0"/>
              <a:cs typeface="Arial" panose="020B0604020202020204" pitchFamily="34" charset="0"/>
            </a:endParaRPr>
          </a:p>
        </p:txBody>
      </p:sp>
      <p:graphicFrame>
        <p:nvGraphicFramePr>
          <p:cNvPr id="318" name="Chart 317">
            <a:extLst>
              <a:ext uri="{FF2B5EF4-FFF2-40B4-BE49-F238E27FC236}">
                <a16:creationId xmlns:a16="http://schemas.microsoft.com/office/drawing/2014/main" id="{2FA65F3C-56AF-44A9-A018-D2842D61E00B}"/>
              </a:ext>
            </a:extLst>
          </p:cNvPr>
          <p:cNvGraphicFramePr>
            <a:graphicFrameLocks/>
          </p:cNvGraphicFramePr>
          <p:nvPr>
            <p:extLst>
              <p:ext uri="{D42A27DB-BD31-4B8C-83A1-F6EECF244321}">
                <p14:modId xmlns:p14="http://schemas.microsoft.com/office/powerpoint/2010/main" val="222561573"/>
              </p:ext>
            </p:extLst>
          </p:nvPr>
        </p:nvGraphicFramePr>
        <p:xfrm>
          <a:off x="5558456" y="1542882"/>
          <a:ext cx="3055039" cy="4987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19" name="Chart 318">
            <a:extLst>
              <a:ext uri="{FF2B5EF4-FFF2-40B4-BE49-F238E27FC236}">
                <a16:creationId xmlns:a16="http://schemas.microsoft.com/office/drawing/2014/main" id="{5336C9DB-605D-419E-8048-B09330186C46}"/>
              </a:ext>
            </a:extLst>
          </p:cNvPr>
          <p:cNvGraphicFramePr>
            <a:graphicFrameLocks/>
          </p:cNvGraphicFramePr>
          <p:nvPr>
            <p:extLst>
              <p:ext uri="{D42A27DB-BD31-4B8C-83A1-F6EECF244321}">
                <p14:modId xmlns:p14="http://schemas.microsoft.com/office/powerpoint/2010/main" val="1013321126"/>
              </p:ext>
            </p:extLst>
          </p:nvPr>
        </p:nvGraphicFramePr>
        <p:xfrm>
          <a:off x="5663231" y="1833272"/>
          <a:ext cx="3055039" cy="4965893"/>
        </p:xfrm>
        <a:graphic>
          <a:graphicData uri="http://schemas.openxmlformats.org/drawingml/2006/chart">
            <c:chart xmlns:c="http://schemas.openxmlformats.org/drawingml/2006/chart" xmlns:r="http://schemas.openxmlformats.org/officeDocument/2006/relationships" r:id="rId3"/>
          </a:graphicData>
        </a:graphic>
      </p:graphicFrame>
      <p:grpSp>
        <p:nvGrpSpPr>
          <p:cNvPr id="315" name="Group 314">
            <a:extLst>
              <a:ext uri="{FF2B5EF4-FFF2-40B4-BE49-F238E27FC236}">
                <a16:creationId xmlns:a16="http://schemas.microsoft.com/office/drawing/2014/main" id="{42F71D3B-A83B-4703-89A2-D10E09DA6C52}"/>
              </a:ext>
            </a:extLst>
          </p:cNvPr>
          <p:cNvGrpSpPr/>
          <p:nvPr/>
        </p:nvGrpSpPr>
        <p:grpSpPr>
          <a:xfrm>
            <a:off x="9272655" y="1542882"/>
            <a:ext cx="3086322" cy="5256283"/>
            <a:chOff x="3394277" y="0"/>
            <a:chExt cx="3086322" cy="5896307"/>
          </a:xfrm>
        </p:grpSpPr>
        <p:graphicFrame>
          <p:nvGraphicFramePr>
            <p:cNvPr id="316" name="Chart 315">
              <a:extLst>
                <a:ext uri="{FF2B5EF4-FFF2-40B4-BE49-F238E27FC236}">
                  <a16:creationId xmlns:a16="http://schemas.microsoft.com/office/drawing/2014/main" id="{93AEABDC-A230-4DCA-8682-947D22758D45}"/>
                </a:ext>
              </a:extLst>
            </p:cNvPr>
            <p:cNvGraphicFramePr>
              <a:graphicFrameLocks/>
            </p:cNvGraphicFramePr>
            <p:nvPr>
              <p:extLst>
                <p:ext uri="{D42A27DB-BD31-4B8C-83A1-F6EECF244321}">
                  <p14:modId xmlns:p14="http://schemas.microsoft.com/office/powerpoint/2010/main" val="3812046361"/>
                </p:ext>
              </p:extLst>
            </p:nvPr>
          </p:nvGraphicFramePr>
          <p:xfrm>
            <a:off x="3394277" y="0"/>
            <a:ext cx="3055039" cy="55944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17" name="Chart 316">
              <a:extLst>
                <a:ext uri="{FF2B5EF4-FFF2-40B4-BE49-F238E27FC236}">
                  <a16:creationId xmlns:a16="http://schemas.microsoft.com/office/drawing/2014/main" id="{57E87FEC-6A23-4A9C-A6AB-A91C92112F31}"/>
                </a:ext>
              </a:extLst>
            </p:cNvPr>
            <p:cNvGraphicFramePr>
              <a:graphicFrameLocks/>
            </p:cNvGraphicFramePr>
            <p:nvPr>
              <p:extLst>
                <p:ext uri="{D42A27DB-BD31-4B8C-83A1-F6EECF244321}">
                  <p14:modId xmlns:p14="http://schemas.microsoft.com/office/powerpoint/2010/main" val="3898471960"/>
                </p:ext>
              </p:extLst>
            </p:nvPr>
          </p:nvGraphicFramePr>
          <p:xfrm>
            <a:off x="3425560" y="325749"/>
            <a:ext cx="3055039" cy="5570558"/>
          </p:xfrm>
          <a:graphic>
            <a:graphicData uri="http://schemas.openxmlformats.org/drawingml/2006/chart">
              <c:chart xmlns:c="http://schemas.openxmlformats.org/drawingml/2006/chart" xmlns:r="http://schemas.openxmlformats.org/officeDocument/2006/relationships" r:id="rId5"/>
            </a:graphicData>
          </a:graphic>
        </p:graphicFrame>
      </p:grpSp>
      <p:sp>
        <p:nvSpPr>
          <p:cNvPr id="365" name="Rectangle 364">
            <a:extLst>
              <a:ext uri="{FF2B5EF4-FFF2-40B4-BE49-F238E27FC236}">
                <a16:creationId xmlns:a16="http://schemas.microsoft.com/office/drawing/2014/main" id="{8C8F0183-FED0-4325-BFFC-C509D62436A8}"/>
              </a:ext>
            </a:extLst>
          </p:cNvPr>
          <p:cNvSpPr/>
          <p:nvPr/>
        </p:nvSpPr>
        <p:spPr>
          <a:xfrm>
            <a:off x="8214219" y="205401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Treatment</a:t>
            </a:r>
          </a:p>
        </p:txBody>
      </p:sp>
      <p:sp>
        <p:nvSpPr>
          <p:cNvPr id="374" name="Rectangle 373">
            <a:extLst>
              <a:ext uri="{FF2B5EF4-FFF2-40B4-BE49-F238E27FC236}">
                <a16:creationId xmlns:a16="http://schemas.microsoft.com/office/drawing/2014/main" id="{44EF9334-C9AE-4E4E-BE1B-B7EC435EC3B6}"/>
              </a:ext>
            </a:extLst>
          </p:cNvPr>
          <p:cNvSpPr/>
          <p:nvPr/>
        </p:nvSpPr>
        <p:spPr>
          <a:xfrm>
            <a:off x="8214219" y="256738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Communication</a:t>
            </a:r>
          </a:p>
        </p:txBody>
      </p:sp>
      <p:sp>
        <p:nvSpPr>
          <p:cNvPr id="375" name="Rectangle 374">
            <a:extLst>
              <a:ext uri="{FF2B5EF4-FFF2-40B4-BE49-F238E27FC236}">
                <a16:creationId xmlns:a16="http://schemas.microsoft.com/office/drawing/2014/main" id="{B794D3CE-61D8-4AF9-9C4C-1BF0DF7D89E6}"/>
              </a:ext>
            </a:extLst>
          </p:cNvPr>
          <p:cNvSpPr/>
          <p:nvPr/>
        </p:nvSpPr>
        <p:spPr>
          <a:xfrm>
            <a:off x="8214219" y="308075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Conduct and behaviour</a:t>
            </a:r>
          </a:p>
        </p:txBody>
      </p:sp>
      <p:sp>
        <p:nvSpPr>
          <p:cNvPr id="376" name="Rectangle 375">
            <a:extLst>
              <a:ext uri="{FF2B5EF4-FFF2-40B4-BE49-F238E27FC236}">
                <a16:creationId xmlns:a16="http://schemas.microsoft.com/office/drawing/2014/main" id="{BF607EAD-0C49-4692-A432-2015768433D0}"/>
              </a:ext>
            </a:extLst>
          </p:cNvPr>
          <p:cNvSpPr/>
          <p:nvPr/>
        </p:nvSpPr>
        <p:spPr>
          <a:xfrm>
            <a:off x="8214219" y="359412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Medication</a:t>
            </a:r>
          </a:p>
        </p:txBody>
      </p:sp>
      <p:sp>
        <p:nvSpPr>
          <p:cNvPr id="377" name="Rectangle 376">
            <a:extLst>
              <a:ext uri="{FF2B5EF4-FFF2-40B4-BE49-F238E27FC236}">
                <a16:creationId xmlns:a16="http://schemas.microsoft.com/office/drawing/2014/main" id="{0B6A632A-2447-4CCC-A29A-624CE896A833}"/>
              </a:ext>
            </a:extLst>
          </p:cNvPr>
          <p:cNvSpPr/>
          <p:nvPr/>
        </p:nvSpPr>
        <p:spPr>
          <a:xfrm>
            <a:off x="8214219" y="410749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Diagnosis</a:t>
            </a:r>
          </a:p>
        </p:txBody>
      </p:sp>
      <p:sp>
        <p:nvSpPr>
          <p:cNvPr id="378" name="Rectangle 377">
            <a:extLst>
              <a:ext uri="{FF2B5EF4-FFF2-40B4-BE49-F238E27FC236}">
                <a16:creationId xmlns:a16="http://schemas.microsoft.com/office/drawing/2014/main" id="{D5FE72D9-9B0D-4CE7-8720-40A99A5BE850}"/>
              </a:ext>
            </a:extLst>
          </p:cNvPr>
          <p:cNvSpPr/>
          <p:nvPr/>
        </p:nvSpPr>
        <p:spPr>
          <a:xfrm>
            <a:off x="8214219" y="462086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Access</a:t>
            </a:r>
          </a:p>
        </p:txBody>
      </p:sp>
      <p:sp>
        <p:nvSpPr>
          <p:cNvPr id="379" name="Rectangle 378">
            <a:extLst>
              <a:ext uri="{FF2B5EF4-FFF2-40B4-BE49-F238E27FC236}">
                <a16:creationId xmlns:a16="http://schemas.microsoft.com/office/drawing/2014/main" id="{0A0F724B-94BF-4393-81E3-CD612C4276AF}"/>
              </a:ext>
            </a:extLst>
          </p:cNvPr>
          <p:cNvSpPr/>
          <p:nvPr/>
        </p:nvSpPr>
        <p:spPr>
          <a:xfrm>
            <a:off x="8214219" y="513423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Facilities</a:t>
            </a:r>
          </a:p>
        </p:txBody>
      </p:sp>
      <p:sp>
        <p:nvSpPr>
          <p:cNvPr id="380" name="Rectangle 379">
            <a:extLst>
              <a:ext uri="{FF2B5EF4-FFF2-40B4-BE49-F238E27FC236}">
                <a16:creationId xmlns:a16="http://schemas.microsoft.com/office/drawing/2014/main" id="{6A65DA6D-D261-4915-9FAA-9DA18DC03230}"/>
              </a:ext>
            </a:extLst>
          </p:cNvPr>
          <p:cNvSpPr/>
          <p:nvPr/>
        </p:nvSpPr>
        <p:spPr>
          <a:xfrm>
            <a:off x="8214219" y="5647605"/>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Records</a:t>
            </a:r>
          </a:p>
        </p:txBody>
      </p:sp>
      <p:sp>
        <p:nvSpPr>
          <p:cNvPr id="381" name="Rectangle 380">
            <a:extLst>
              <a:ext uri="{FF2B5EF4-FFF2-40B4-BE49-F238E27FC236}">
                <a16:creationId xmlns:a16="http://schemas.microsoft.com/office/drawing/2014/main" id="{B0B6BD94-6660-4E10-B3C0-97E753D7D577}"/>
              </a:ext>
            </a:extLst>
          </p:cNvPr>
          <p:cNvSpPr/>
          <p:nvPr/>
        </p:nvSpPr>
        <p:spPr>
          <a:xfrm>
            <a:off x="8214219" y="6160976"/>
            <a:ext cx="1058436" cy="1510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lnSpc>
                <a:spcPct val="70000"/>
              </a:lnSpc>
            </a:pPr>
            <a:r>
              <a:rPr lang="en-AU" sz="1000" dirty="0">
                <a:solidFill>
                  <a:schemeClr val="accent3"/>
                </a:solidFill>
                <a:latin typeface="Arial Nova Light" panose="020B0304020202020204" pitchFamily="34" charset="0"/>
              </a:rPr>
              <a:t>Complaint management</a:t>
            </a:r>
          </a:p>
        </p:txBody>
      </p:sp>
      <p:sp>
        <p:nvSpPr>
          <p:cNvPr id="382" name="Rectangle 381">
            <a:extLst>
              <a:ext uri="{FF2B5EF4-FFF2-40B4-BE49-F238E27FC236}">
                <a16:creationId xmlns:a16="http://schemas.microsoft.com/office/drawing/2014/main" id="{BB66E5BC-44AD-4EF4-B7D5-55EE490F753A}"/>
              </a:ext>
            </a:extLst>
          </p:cNvPr>
          <p:cNvSpPr/>
          <p:nvPr/>
        </p:nvSpPr>
        <p:spPr>
          <a:xfrm>
            <a:off x="7500146"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gn="r">
              <a:lnSpc>
                <a:spcPct val="80000"/>
              </a:lnSpc>
            </a:pPr>
            <a:r>
              <a:rPr lang="en-AU" sz="500" dirty="0">
                <a:solidFill>
                  <a:schemeClr val="accent6">
                    <a:lumMod val="25000"/>
                    <a:lumOff val="75000"/>
                  </a:schemeClr>
                </a:solidFill>
                <a:latin typeface="Arial Rounded MT Bold" panose="020F0704030504030204" pitchFamily="34" charset="0"/>
              </a:rPr>
              <a:t>SECTOR-WIDE</a:t>
            </a:r>
            <a:endParaRPr lang="en-AU" sz="600" dirty="0">
              <a:solidFill>
                <a:schemeClr val="accent6">
                  <a:lumMod val="25000"/>
                  <a:lumOff val="75000"/>
                </a:schemeClr>
              </a:solidFill>
              <a:latin typeface="Arial Nova Light" panose="020B0304020202020204" pitchFamily="34" charset="0"/>
            </a:endParaRPr>
          </a:p>
        </p:txBody>
      </p:sp>
      <p:sp>
        <p:nvSpPr>
          <p:cNvPr id="383" name="Rectangle 382">
            <a:extLst>
              <a:ext uri="{FF2B5EF4-FFF2-40B4-BE49-F238E27FC236}">
                <a16:creationId xmlns:a16="http://schemas.microsoft.com/office/drawing/2014/main" id="{FA5A0FF3-1606-463A-B769-9A729FE4CCE4}"/>
              </a:ext>
            </a:extLst>
          </p:cNvPr>
          <p:cNvSpPr/>
          <p:nvPr/>
        </p:nvSpPr>
        <p:spPr>
          <a:xfrm>
            <a:off x="9465471" y="2187007"/>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40000"/>
                    <a:lumOff val="60000"/>
                  </a:schemeClr>
                </a:solidFill>
                <a:latin typeface="Arial Rounded MT Bold" panose="020F0704030504030204" pitchFamily="34" charset="0"/>
              </a:rPr>
              <a:t>SECTOR-WIDE</a:t>
            </a:r>
            <a:endParaRPr lang="en-AU" sz="600" dirty="0">
              <a:solidFill>
                <a:schemeClr val="accent2">
                  <a:lumMod val="40000"/>
                  <a:lumOff val="60000"/>
                </a:schemeClr>
              </a:solidFill>
              <a:latin typeface="Arial Nova Light" panose="020B0304020202020204" pitchFamily="34" charset="0"/>
            </a:endParaRPr>
          </a:p>
        </p:txBody>
      </p:sp>
      <p:sp>
        <p:nvSpPr>
          <p:cNvPr id="384" name="Rectangle 383">
            <a:extLst>
              <a:ext uri="{FF2B5EF4-FFF2-40B4-BE49-F238E27FC236}">
                <a16:creationId xmlns:a16="http://schemas.microsoft.com/office/drawing/2014/main" id="{776F8D4C-38B9-45A8-B688-1C7AD34C47A6}"/>
              </a:ext>
            </a:extLst>
          </p:cNvPr>
          <p:cNvSpPr/>
          <p:nvPr/>
        </p:nvSpPr>
        <p:spPr>
          <a:xfrm>
            <a:off x="5208638"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sp>
        <p:nvSpPr>
          <p:cNvPr id="385" name="Rectangle 384">
            <a:extLst>
              <a:ext uri="{FF2B5EF4-FFF2-40B4-BE49-F238E27FC236}">
                <a16:creationId xmlns:a16="http://schemas.microsoft.com/office/drawing/2014/main" id="{18C934DE-65F0-42C7-85C1-BD639C2223DE}"/>
              </a:ext>
            </a:extLst>
          </p:cNvPr>
          <p:cNvSpPr/>
          <p:nvPr/>
        </p:nvSpPr>
        <p:spPr>
          <a:xfrm>
            <a:off x="9241372" y="1371742"/>
            <a:ext cx="3055039"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p:txBody>
      </p:sp>
      <p:sp>
        <p:nvSpPr>
          <p:cNvPr id="386" name="Rectangle 385">
            <a:extLst>
              <a:ext uri="{FF2B5EF4-FFF2-40B4-BE49-F238E27FC236}">
                <a16:creationId xmlns:a16="http://schemas.microsoft.com/office/drawing/2014/main" id="{E0A6E4BD-35B8-4F32-BCEC-F8608A9F83A4}"/>
              </a:ext>
            </a:extLst>
          </p:cNvPr>
          <p:cNvSpPr/>
          <p:nvPr/>
        </p:nvSpPr>
        <p:spPr>
          <a:xfrm>
            <a:off x="639576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7" name="Rectangle 386">
            <a:extLst>
              <a:ext uri="{FF2B5EF4-FFF2-40B4-BE49-F238E27FC236}">
                <a16:creationId xmlns:a16="http://schemas.microsoft.com/office/drawing/2014/main" id="{9CBAF60D-E96A-4CD1-9763-487EC2E8C262}"/>
              </a:ext>
            </a:extLst>
          </p:cNvPr>
          <p:cNvSpPr/>
          <p:nvPr/>
        </p:nvSpPr>
        <p:spPr>
          <a:xfrm>
            <a:off x="9933582" y="1569668"/>
            <a:ext cx="121167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900" dirty="0">
                <a:solidFill>
                  <a:schemeClr val="accent3"/>
                </a:solidFill>
                <a:latin typeface="Arial Nova Light" panose="020B0304020202020204" pitchFamily="34" charset="0"/>
              </a:rPr>
              <a:t>Frequency of issues</a:t>
            </a:r>
          </a:p>
        </p:txBody>
      </p:sp>
      <p:sp>
        <p:nvSpPr>
          <p:cNvPr id="388" name="TextBox 387">
            <a:extLst>
              <a:ext uri="{FF2B5EF4-FFF2-40B4-BE49-F238E27FC236}">
                <a16:creationId xmlns:a16="http://schemas.microsoft.com/office/drawing/2014/main" id="{E4D10574-58A5-4FB2-B7A4-09D7B877DA6D}"/>
              </a:ext>
            </a:extLst>
          </p:cNvPr>
          <p:cNvSpPr txBox="1"/>
          <p:nvPr/>
        </p:nvSpPr>
        <p:spPr>
          <a:xfrm>
            <a:off x="438104" y="1542200"/>
            <a:ext cx="4632894" cy="4487960"/>
          </a:xfrm>
          <a:prstGeom prst="rect">
            <a:avLst/>
          </a:prstGeom>
          <a:noFill/>
        </p:spPr>
        <p:txBody>
          <a:bodyPr wrap="square">
            <a:spAutoFit/>
          </a:bodyPr>
          <a:lstStyle/>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Issues raised in complaints to the MHCC about Latrobe Regional Hospital were broadly consistent with the sector, with treatment, communication, conduct and behaviour, and medication the most frequently raised issues.</a:t>
            </a:r>
          </a:p>
          <a:p>
            <a:pPr marL="342900" indent="-342900">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Issues raised in complaints directly to Latrobe Regional Hospital were broadly consistent with the sector, with complaints most often about treatment, communication, and conduct and behaviour. Concerns about facilities and treatment were raised at lower proportions than the sector.</a:t>
            </a:r>
            <a:endParaRPr lang="en-AU"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414545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Box 97">
            <a:extLst>
              <a:ext uri="{FF2B5EF4-FFF2-40B4-BE49-F238E27FC236}">
                <a16:creationId xmlns:a16="http://schemas.microsoft.com/office/drawing/2014/main" id="{5A1D96C0-F43A-4ADF-9134-72B1D1BA0AC5}"/>
              </a:ext>
            </a:extLst>
          </p:cNvPr>
          <p:cNvSpPr txBox="1"/>
          <p:nvPr/>
        </p:nvSpPr>
        <p:spPr>
          <a:xfrm>
            <a:off x="406564" y="1588317"/>
            <a:ext cx="3827268" cy="4487960"/>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Overall, consistent with the sector, consumers were more likely than family members/carers to raise issues about conduct and behaviour, while family members/carers were more likely to raise concerns about treatment and communication. </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Consumers were more likely than family members/carers to raise concerns about medication with the MHCC, but this was not the case for complaints made directly to Latrobe Regional Hospital.</a:t>
            </a:r>
            <a:endParaRPr lang="en-AU" dirty="0">
              <a:solidFill>
                <a:schemeClr val="accent3"/>
              </a:solidFill>
              <a:latin typeface="Arial Nova Light" panose="020B0304020202020204" pitchFamily="34" charset="0"/>
              <a:cs typeface="Arial" panose="020B0604020202020204" pitchFamily="34" charset="0"/>
            </a:endParaRPr>
          </a:p>
        </p:txBody>
      </p:sp>
      <p:sp>
        <p:nvSpPr>
          <p:cNvPr id="60" name="Title 1">
            <a:extLst>
              <a:ext uri="{FF2B5EF4-FFF2-40B4-BE49-F238E27FC236}">
                <a16:creationId xmlns:a16="http://schemas.microsoft.com/office/drawing/2014/main" id="{AB061075-8A5B-40FF-8648-8D92BC4CCE3C}"/>
              </a:ext>
            </a:extLst>
          </p:cNvPr>
          <p:cNvSpPr txBox="1">
            <a:spLocks/>
          </p:cNvSpPr>
          <p:nvPr/>
        </p:nvSpPr>
        <p:spPr>
          <a:xfrm>
            <a:off x="393939" y="301476"/>
            <a:ext cx="968050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Issues raised by consumers and carers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1 issues </a:t>
            </a:r>
            <a:r>
              <a:rPr lang="en-AU" sz="1800" dirty="0">
                <a:solidFill>
                  <a:schemeClr val="accent3"/>
                </a:solidFill>
                <a:latin typeface="Arial Nova Light" panose="020B0304020202020204" pitchFamily="34" charset="0"/>
                <a:cs typeface="Arial" panose="020B0604020202020204" pitchFamily="34" charset="0"/>
              </a:rPr>
              <a:t>raised about Latrobe Regional Hospital</a:t>
            </a:r>
            <a:endParaRPr lang="en-AU" sz="1600" dirty="0">
              <a:solidFill>
                <a:schemeClr val="accent3"/>
              </a:solidFill>
              <a:latin typeface="Arial Nova Light" panose="020B0304020202020204" pitchFamily="34" charset="0"/>
              <a:cs typeface="Arial" panose="020B0604020202020204" pitchFamily="34" charset="0"/>
            </a:endParaRPr>
          </a:p>
        </p:txBody>
      </p:sp>
      <p:grpSp>
        <p:nvGrpSpPr>
          <p:cNvPr id="50" name="Group 49">
            <a:extLst>
              <a:ext uri="{FF2B5EF4-FFF2-40B4-BE49-F238E27FC236}">
                <a16:creationId xmlns:a16="http://schemas.microsoft.com/office/drawing/2014/main" id="{F24DBFFF-FD97-4DBF-BF92-0FD57654B3EF}"/>
              </a:ext>
            </a:extLst>
          </p:cNvPr>
          <p:cNvGrpSpPr/>
          <p:nvPr/>
        </p:nvGrpSpPr>
        <p:grpSpPr>
          <a:xfrm>
            <a:off x="4864102" y="1571389"/>
            <a:ext cx="6932155" cy="4482764"/>
            <a:chOff x="3603225" y="1357837"/>
            <a:chExt cx="8142842" cy="4830826"/>
          </a:xfrm>
        </p:grpSpPr>
        <p:sp>
          <p:nvSpPr>
            <p:cNvPr id="51" name="Rectangle 50">
              <a:extLst>
                <a:ext uri="{FF2B5EF4-FFF2-40B4-BE49-F238E27FC236}">
                  <a16:creationId xmlns:a16="http://schemas.microsoft.com/office/drawing/2014/main" id="{DE6D961D-1DD4-471C-945D-31E79D811564}"/>
                </a:ext>
              </a:extLst>
            </p:cNvPr>
            <p:cNvSpPr/>
            <p:nvPr/>
          </p:nvSpPr>
          <p:spPr>
            <a:xfrm>
              <a:off x="3603225" y="5223299"/>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atin typeface="Arial Nova Light" panose="020B0304020202020204" pitchFamily="34" charset="0"/>
              </a:endParaRPr>
            </a:p>
          </p:txBody>
        </p:sp>
        <p:sp>
          <p:nvSpPr>
            <p:cNvPr id="52" name="Rectangle 51">
              <a:extLst>
                <a:ext uri="{FF2B5EF4-FFF2-40B4-BE49-F238E27FC236}">
                  <a16:creationId xmlns:a16="http://schemas.microsoft.com/office/drawing/2014/main" id="{AB9006E9-DDB9-4A83-8F93-3DB3DED5CBC6}"/>
                </a:ext>
              </a:extLst>
            </p:cNvPr>
            <p:cNvSpPr/>
            <p:nvPr/>
          </p:nvSpPr>
          <p:spPr>
            <a:xfrm>
              <a:off x="3603225" y="3290568"/>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53" name="Rectangle 52">
              <a:extLst>
                <a:ext uri="{FF2B5EF4-FFF2-40B4-BE49-F238E27FC236}">
                  <a16:creationId xmlns:a16="http://schemas.microsoft.com/office/drawing/2014/main" id="{3ED17CCC-796B-4817-BA0E-0D7F177C115D}"/>
                </a:ext>
              </a:extLst>
            </p:cNvPr>
            <p:cNvSpPr/>
            <p:nvPr/>
          </p:nvSpPr>
          <p:spPr>
            <a:xfrm>
              <a:off x="3603225" y="1357837"/>
              <a:ext cx="8142842" cy="9653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pSp>
      <p:sp>
        <p:nvSpPr>
          <p:cNvPr id="54" name="Rectangle 53">
            <a:extLst>
              <a:ext uri="{FF2B5EF4-FFF2-40B4-BE49-F238E27FC236}">
                <a16:creationId xmlns:a16="http://schemas.microsoft.com/office/drawing/2014/main" id="{5E11BB9C-803E-4F6F-93AC-53C2C2901BE6}"/>
              </a:ext>
            </a:extLst>
          </p:cNvPr>
          <p:cNvSpPr/>
          <p:nvPr/>
        </p:nvSpPr>
        <p:spPr>
          <a:xfrm>
            <a:off x="8778057"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service</a:t>
            </a:r>
          </a:p>
          <a:p>
            <a:pPr>
              <a:lnSpc>
                <a:spcPct val="70000"/>
              </a:lnSpc>
            </a:pPr>
            <a:endParaRPr lang="en-AU" sz="1400" dirty="0">
              <a:solidFill>
                <a:schemeClr val="accent3"/>
              </a:solidFill>
              <a:latin typeface="Arial Nova Light" panose="020B0304020202020204" pitchFamily="34" charset="0"/>
            </a:endParaRPr>
          </a:p>
        </p:txBody>
      </p:sp>
      <p:grpSp>
        <p:nvGrpSpPr>
          <p:cNvPr id="73" name="Group 72">
            <a:extLst>
              <a:ext uri="{FF2B5EF4-FFF2-40B4-BE49-F238E27FC236}">
                <a16:creationId xmlns:a16="http://schemas.microsoft.com/office/drawing/2014/main" id="{7B8990F2-2DA9-4502-AE7A-E9EAB4656D35}"/>
              </a:ext>
            </a:extLst>
          </p:cNvPr>
          <p:cNvGrpSpPr/>
          <p:nvPr/>
        </p:nvGrpSpPr>
        <p:grpSpPr>
          <a:xfrm>
            <a:off x="7435410" y="2547724"/>
            <a:ext cx="1566894" cy="718359"/>
            <a:chOff x="6880904" y="2465344"/>
            <a:chExt cx="1566894" cy="718359"/>
          </a:xfrm>
        </p:grpSpPr>
        <p:sp>
          <p:nvSpPr>
            <p:cNvPr id="74" name="Rectangle 73">
              <a:extLst>
                <a:ext uri="{FF2B5EF4-FFF2-40B4-BE49-F238E27FC236}">
                  <a16:creationId xmlns:a16="http://schemas.microsoft.com/office/drawing/2014/main" id="{6FAFB8E7-69B3-4FD4-98C0-EAE2488ECDDC}"/>
                </a:ext>
              </a:extLst>
            </p:cNvPr>
            <p:cNvSpPr/>
            <p:nvPr/>
          </p:nvSpPr>
          <p:spPr>
            <a:xfrm>
              <a:off x="6880904" y="2960110"/>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Medication</a:t>
              </a:r>
            </a:p>
          </p:txBody>
        </p:sp>
        <p:grpSp>
          <p:nvGrpSpPr>
            <p:cNvPr id="75" name="Group 74">
              <a:extLst>
                <a:ext uri="{FF2B5EF4-FFF2-40B4-BE49-F238E27FC236}">
                  <a16:creationId xmlns:a16="http://schemas.microsoft.com/office/drawing/2014/main" id="{519A65F0-A1AD-4524-AA49-45796D62E4C2}"/>
                </a:ext>
              </a:extLst>
            </p:cNvPr>
            <p:cNvGrpSpPr/>
            <p:nvPr/>
          </p:nvGrpSpPr>
          <p:grpSpPr>
            <a:xfrm>
              <a:off x="7413807" y="2465344"/>
              <a:ext cx="501090" cy="501088"/>
              <a:chOff x="4236721" y="2380610"/>
              <a:chExt cx="670560" cy="670556"/>
            </a:xfrm>
          </p:grpSpPr>
          <p:pic>
            <p:nvPicPr>
              <p:cNvPr id="76" name="Graphic 75" descr="Speech with solid fill">
                <a:extLst>
                  <a:ext uri="{FF2B5EF4-FFF2-40B4-BE49-F238E27FC236}">
                    <a16:creationId xmlns:a16="http://schemas.microsoft.com/office/drawing/2014/main" id="{B08DFA3F-7902-4F52-B736-3D760695438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2380610"/>
                <a:ext cx="670560" cy="670556"/>
              </a:xfrm>
              <a:prstGeom prst="rect">
                <a:avLst/>
              </a:prstGeom>
            </p:spPr>
          </p:pic>
          <p:pic>
            <p:nvPicPr>
              <p:cNvPr id="77" name="Graphic 76">
                <a:extLst>
                  <a:ext uri="{FF2B5EF4-FFF2-40B4-BE49-F238E27FC236}">
                    <a16:creationId xmlns:a16="http://schemas.microsoft.com/office/drawing/2014/main" id="{935AF693-14BA-40BC-9D03-6C877419961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4444185" y="2535117"/>
                <a:ext cx="265610" cy="265610"/>
              </a:xfrm>
              <a:prstGeom prst="rect">
                <a:avLst/>
              </a:prstGeom>
            </p:spPr>
          </p:pic>
        </p:grpSp>
      </p:grpSp>
      <p:grpSp>
        <p:nvGrpSpPr>
          <p:cNvPr id="78" name="Group 77">
            <a:extLst>
              <a:ext uri="{FF2B5EF4-FFF2-40B4-BE49-F238E27FC236}">
                <a16:creationId xmlns:a16="http://schemas.microsoft.com/office/drawing/2014/main" id="{DD0A108B-AFB3-409E-B652-C430D8E58D99}"/>
              </a:ext>
            </a:extLst>
          </p:cNvPr>
          <p:cNvGrpSpPr/>
          <p:nvPr/>
        </p:nvGrpSpPr>
        <p:grpSpPr>
          <a:xfrm>
            <a:off x="7435410" y="1638598"/>
            <a:ext cx="1566894" cy="718359"/>
            <a:chOff x="6880904" y="1784902"/>
            <a:chExt cx="1566894" cy="718359"/>
          </a:xfrm>
        </p:grpSpPr>
        <p:sp>
          <p:nvSpPr>
            <p:cNvPr id="79" name="Rectangle 78">
              <a:extLst>
                <a:ext uri="{FF2B5EF4-FFF2-40B4-BE49-F238E27FC236}">
                  <a16:creationId xmlns:a16="http://schemas.microsoft.com/office/drawing/2014/main" id="{F9E881AA-368D-4456-B165-C8953D89239F}"/>
                </a:ext>
              </a:extLst>
            </p:cNvPr>
            <p:cNvSpPr/>
            <p:nvPr/>
          </p:nvSpPr>
          <p:spPr>
            <a:xfrm>
              <a:off x="6880904" y="2279668"/>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Treatment</a:t>
              </a:r>
            </a:p>
          </p:txBody>
        </p:sp>
        <p:grpSp>
          <p:nvGrpSpPr>
            <p:cNvPr id="80" name="Group 79">
              <a:extLst>
                <a:ext uri="{FF2B5EF4-FFF2-40B4-BE49-F238E27FC236}">
                  <a16:creationId xmlns:a16="http://schemas.microsoft.com/office/drawing/2014/main" id="{56E315B3-58D1-4A06-BF13-F934F26AD2F8}"/>
                </a:ext>
              </a:extLst>
            </p:cNvPr>
            <p:cNvGrpSpPr/>
            <p:nvPr/>
          </p:nvGrpSpPr>
          <p:grpSpPr>
            <a:xfrm>
              <a:off x="7413807" y="1784902"/>
              <a:ext cx="501090" cy="501088"/>
              <a:chOff x="4236721" y="1410618"/>
              <a:chExt cx="670560" cy="670556"/>
            </a:xfrm>
          </p:grpSpPr>
          <p:pic>
            <p:nvPicPr>
              <p:cNvPr id="81" name="Graphic 80" descr="Speech with solid fill">
                <a:extLst>
                  <a:ext uri="{FF2B5EF4-FFF2-40B4-BE49-F238E27FC236}">
                    <a16:creationId xmlns:a16="http://schemas.microsoft.com/office/drawing/2014/main" id="{0AD21DE9-0FB9-46AA-8C9D-E0C2AA823E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1410618"/>
                <a:ext cx="670560" cy="670556"/>
              </a:xfrm>
              <a:prstGeom prst="rect">
                <a:avLst/>
              </a:prstGeom>
            </p:spPr>
          </p:pic>
          <p:sp>
            <p:nvSpPr>
              <p:cNvPr id="82" name="Freeform: Shape 81">
                <a:extLst>
                  <a:ext uri="{FF2B5EF4-FFF2-40B4-BE49-F238E27FC236}">
                    <a16:creationId xmlns:a16="http://schemas.microsoft.com/office/drawing/2014/main" id="{018DD8FD-583D-483B-92C6-5B65F79A3A3E}"/>
                  </a:ext>
                </a:extLst>
              </p:cNvPr>
              <p:cNvSpPr/>
              <p:nvPr/>
            </p:nvSpPr>
            <p:spPr>
              <a:xfrm>
                <a:off x="4444185" y="1659403"/>
                <a:ext cx="265612" cy="111675"/>
              </a:xfrm>
              <a:custGeom>
                <a:avLst/>
                <a:gdLst>
                  <a:gd name="connsiteX0" fmla="*/ 243478 w 243477"/>
                  <a:gd name="connsiteY0" fmla="*/ 11066 h 102369"/>
                  <a:gd name="connsiteX1" fmla="*/ 232521 w 243477"/>
                  <a:gd name="connsiteY1" fmla="*/ 0 h 102369"/>
                  <a:gd name="connsiteX2" fmla="*/ 226689 w 243477"/>
                  <a:gd name="connsiteY2" fmla="*/ 1637 h 102369"/>
                  <a:gd name="connsiteX3" fmla="*/ 179377 w 243477"/>
                  <a:gd name="connsiteY3" fmla="*/ 28688 h 102369"/>
                  <a:gd name="connsiteX4" fmla="*/ 179319 w 243477"/>
                  <a:gd name="connsiteY4" fmla="*/ 38015 h 102369"/>
                  <a:gd name="connsiteX5" fmla="*/ 157004 w 243477"/>
                  <a:gd name="connsiteY5" fmla="*/ 55335 h 102369"/>
                  <a:gd name="connsiteX6" fmla="*/ 107905 w 243477"/>
                  <a:gd name="connsiteY6" fmla="*/ 55335 h 102369"/>
                  <a:gd name="connsiteX7" fmla="*/ 107905 w 243477"/>
                  <a:gd name="connsiteY7" fmla="*/ 44268 h 102369"/>
                  <a:gd name="connsiteX8" fmla="*/ 157707 w 243477"/>
                  <a:gd name="connsiteY8" fmla="*/ 44268 h 102369"/>
                  <a:gd name="connsiteX9" fmla="*/ 168774 w 243477"/>
                  <a:gd name="connsiteY9" fmla="*/ 33201 h 102369"/>
                  <a:gd name="connsiteX10" fmla="*/ 157707 w 243477"/>
                  <a:gd name="connsiteY10" fmla="*/ 22133 h 102369"/>
                  <a:gd name="connsiteX11" fmla="*/ 91304 w 243477"/>
                  <a:gd name="connsiteY11" fmla="*/ 22133 h 102369"/>
                  <a:gd name="connsiteX12" fmla="*/ 78242 w 243477"/>
                  <a:gd name="connsiteY12" fmla="*/ 25863 h 102369"/>
                  <a:gd name="connsiteX13" fmla="*/ 0 w 243477"/>
                  <a:gd name="connsiteY13" fmla="*/ 63635 h 102369"/>
                  <a:gd name="connsiteX14" fmla="*/ 38735 w 243477"/>
                  <a:gd name="connsiteY14" fmla="*/ 102370 h 102369"/>
                  <a:gd name="connsiteX15" fmla="*/ 105138 w 243477"/>
                  <a:gd name="connsiteY15" fmla="*/ 77469 h 102369"/>
                  <a:gd name="connsiteX16" fmla="*/ 156849 w 243477"/>
                  <a:gd name="connsiteY16" fmla="*/ 77469 h 102369"/>
                  <a:gd name="connsiteX17" fmla="*/ 163396 w 243477"/>
                  <a:gd name="connsiteY17" fmla="*/ 75325 h 102369"/>
                  <a:gd name="connsiteX18" fmla="*/ 239391 w 243477"/>
                  <a:gd name="connsiteY18" fmla="*/ 19588 h 102369"/>
                  <a:gd name="connsiteX19" fmla="*/ 243478 w 243477"/>
                  <a:gd name="connsiteY19" fmla="*/ 11066 h 102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477" h="102369">
                    <a:moveTo>
                      <a:pt x="243478" y="11066"/>
                    </a:moveTo>
                    <a:cubicBezTo>
                      <a:pt x="243508" y="4985"/>
                      <a:pt x="238602" y="30"/>
                      <a:pt x="232521" y="0"/>
                    </a:cubicBezTo>
                    <a:cubicBezTo>
                      <a:pt x="230462" y="-10"/>
                      <a:pt x="228442" y="557"/>
                      <a:pt x="226689" y="1637"/>
                    </a:cubicBezTo>
                    <a:lnTo>
                      <a:pt x="179377" y="28688"/>
                    </a:lnTo>
                    <a:cubicBezTo>
                      <a:pt x="180015" y="31766"/>
                      <a:pt x="179996" y="34945"/>
                      <a:pt x="179319" y="38015"/>
                    </a:cubicBezTo>
                    <a:cubicBezTo>
                      <a:pt x="176836" y="48290"/>
                      <a:pt x="167574" y="55479"/>
                      <a:pt x="157004" y="55335"/>
                    </a:cubicBezTo>
                    <a:lnTo>
                      <a:pt x="107905" y="55335"/>
                    </a:lnTo>
                    <a:lnTo>
                      <a:pt x="107905" y="44268"/>
                    </a:lnTo>
                    <a:lnTo>
                      <a:pt x="157707" y="44268"/>
                    </a:lnTo>
                    <a:cubicBezTo>
                      <a:pt x="163819" y="44268"/>
                      <a:pt x="168774" y="39313"/>
                      <a:pt x="168774" y="33201"/>
                    </a:cubicBezTo>
                    <a:cubicBezTo>
                      <a:pt x="168774" y="27088"/>
                      <a:pt x="163819" y="22133"/>
                      <a:pt x="157707" y="22133"/>
                    </a:cubicBezTo>
                    <a:lnTo>
                      <a:pt x="91304" y="22133"/>
                    </a:lnTo>
                    <a:cubicBezTo>
                      <a:pt x="86687" y="22135"/>
                      <a:pt x="82163" y="23426"/>
                      <a:pt x="78242" y="25863"/>
                    </a:cubicBezTo>
                    <a:lnTo>
                      <a:pt x="0" y="63635"/>
                    </a:lnTo>
                    <a:lnTo>
                      <a:pt x="38735" y="102370"/>
                    </a:lnTo>
                    <a:cubicBezTo>
                      <a:pt x="56633" y="84472"/>
                      <a:pt x="79891" y="77469"/>
                      <a:pt x="105138" y="77469"/>
                    </a:cubicBezTo>
                    <a:lnTo>
                      <a:pt x="156849" y="77469"/>
                    </a:lnTo>
                    <a:cubicBezTo>
                      <a:pt x="159204" y="77469"/>
                      <a:pt x="161497" y="76717"/>
                      <a:pt x="163396" y="75325"/>
                    </a:cubicBezTo>
                    <a:lnTo>
                      <a:pt x="239391" y="19588"/>
                    </a:lnTo>
                    <a:cubicBezTo>
                      <a:pt x="241968" y="17509"/>
                      <a:pt x="243469" y="14378"/>
                      <a:pt x="243478" y="11066"/>
                    </a:cubicBezTo>
                    <a:close/>
                  </a:path>
                </a:pathLst>
              </a:custGeom>
              <a:solidFill>
                <a:srgbClr val="FFFFFF"/>
              </a:solidFill>
              <a:ln w="1984" cap="flat">
                <a:noFill/>
                <a:prstDash val="solid"/>
                <a:miter/>
              </a:ln>
            </p:spPr>
            <p:txBody>
              <a:bodyPr rtlCol="0" anchor="ctr"/>
              <a:lstStyle/>
              <a:p>
                <a:endParaRPr lang="en-AU" sz="1600"/>
              </a:p>
            </p:txBody>
          </p:sp>
        </p:grpSp>
      </p:grpSp>
      <p:grpSp>
        <p:nvGrpSpPr>
          <p:cNvPr id="83" name="Group 82">
            <a:extLst>
              <a:ext uri="{FF2B5EF4-FFF2-40B4-BE49-F238E27FC236}">
                <a16:creationId xmlns:a16="http://schemas.microsoft.com/office/drawing/2014/main" id="{E5279397-B0D7-44C8-82F9-A55375562566}"/>
              </a:ext>
            </a:extLst>
          </p:cNvPr>
          <p:cNvGrpSpPr/>
          <p:nvPr/>
        </p:nvGrpSpPr>
        <p:grpSpPr>
          <a:xfrm>
            <a:off x="7435410" y="3456850"/>
            <a:ext cx="1566894" cy="718359"/>
            <a:chOff x="6880904" y="3435336"/>
            <a:chExt cx="1566894" cy="718359"/>
          </a:xfrm>
        </p:grpSpPr>
        <p:sp>
          <p:nvSpPr>
            <p:cNvPr id="84" name="Rectangle 83">
              <a:extLst>
                <a:ext uri="{FF2B5EF4-FFF2-40B4-BE49-F238E27FC236}">
                  <a16:creationId xmlns:a16="http://schemas.microsoft.com/office/drawing/2014/main" id="{F7A0DBD0-4F81-48F1-95F4-6C828A2567ED}"/>
                </a:ext>
              </a:extLst>
            </p:cNvPr>
            <p:cNvSpPr/>
            <p:nvPr/>
          </p:nvSpPr>
          <p:spPr>
            <a:xfrm>
              <a:off x="6880904" y="3930102"/>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Communication</a:t>
              </a:r>
            </a:p>
          </p:txBody>
        </p:sp>
        <p:grpSp>
          <p:nvGrpSpPr>
            <p:cNvPr id="85" name="Group 84">
              <a:extLst>
                <a:ext uri="{FF2B5EF4-FFF2-40B4-BE49-F238E27FC236}">
                  <a16:creationId xmlns:a16="http://schemas.microsoft.com/office/drawing/2014/main" id="{965FBACA-B5D9-4A10-A189-E7825A1A8753}"/>
                </a:ext>
              </a:extLst>
            </p:cNvPr>
            <p:cNvGrpSpPr/>
            <p:nvPr/>
          </p:nvGrpSpPr>
          <p:grpSpPr>
            <a:xfrm>
              <a:off x="7413807" y="3435336"/>
              <a:ext cx="501090" cy="501088"/>
              <a:chOff x="4236721" y="3350602"/>
              <a:chExt cx="670560" cy="670556"/>
            </a:xfrm>
          </p:grpSpPr>
          <p:pic>
            <p:nvPicPr>
              <p:cNvPr id="86" name="Graphic 85" descr="Speech with solid fill">
                <a:extLst>
                  <a:ext uri="{FF2B5EF4-FFF2-40B4-BE49-F238E27FC236}">
                    <a16:creationId xmlns:a16="http://schemas.microsoft.com/office/drawing/2014/main" id="{15C56F32-C012-4ABA-9E8A-DCA1540B576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3350602"/>
                <a:ext cx="670560" cy="670556"/>
              </a:xfrm>
              <a:prstGeom prst="rect">
                <a:avLst/>
              </a:prstGeom>
            </p:spPr>
          </p:pic>
          <p:pic>
            <p:nvPicPr>
              <p:cNvPr id="87" name="Graphic 86">
                <a:extLst>
                  <a:ext uri="{FF2B5EF4-FFF2-40B4-BE49-F238E27FC236}">
                    <a16:creationId xmlns:a16="http://schemas.microsoft.com/office/drawing/2014/main" id="{21DEE209-2881-46A4-AFE6-E3EC7A20217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444185" y="3508060"/>
                <a:ext cx="265612" cy="259709"/>
              </a:xfrm>
              <a:prstGeom prst="rect">
                <a:avLst/>
              </a:prstGeom>
            </p:spPr>
          </p:pic>
        </p:grpSp>
      </p:grpSp>
      <p:grpSp>
        <p:nvGrpSpPr>
          <p:cNvPr id="88" name="Group 87">
            <a:extLst>
              <a:ext uri="{FF2B5EF4-FFF2-40B4-BE49-F238E27FC236}">
                <a16:creationId xmlns:a16="http://schemas.microsoft.com/office/drawing/2014/main" id="{04ACDBD6-E964-45B6-9F63-A67943C18213}"/>
              </a:ext>
            </a:extLst>
          </p:cNvPr>
          <p:cNvGrpSpPr/>
          <p:nvPr/>
        </p:nvGrpSpPr>
        <p:grpSpPr>
          <a:xfrm>
            <a:off x="7435410" y="4304344"/>
            <a:ext cx="1566894" cy="718359"/>
            <a:chOff x="6880904" y="4405328"/>
            <a:chExt cx="1566894" cy="718359"/>
          </a:xfrm>
        </p:grpSpPr>
        <p:sp>
          <p:nvSpPr>
            <p:cNvPr id="89" name="Rectangle 88">
              <a:extLst>
                <a:ext uri="{FF2B5EF4-FFF2-40B4-BE49-F238E27FC236}">
                  <a16:creationId xmlns:a16="http://schemas.microsoft.com/office/drawing/2014/main" id="{EBE3F0E8-6EBD-4B4F-851C-A696E2E402C4}"/>
                </a:ext>
              </a:extLst>
            </p:cNvPr>
            <p:cNvSpPr/>
            <p:nvPr/>
          </p:nvSpPr>
          <p:spPr>
            <a:xfrm>
              <a:off x="6880904" y="4900094"/>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Conduct and behaviour</a:t>
              </a:r>
            </a:p>
          </p:txBody>
        </p:sp>
        <p:grpSp>
          <p:nvGrpSpPr>
            <p:cNvPr id="90" name="Group 89">
              <a:extLst>
                <a:ext uri="{FF2B5EF4-FFF2-40B4-BE49-F238E27FC236}">
                  <a16:creationId xmlns:a16="http://schemas.microsoft.com/office/drawing/2014/main" id="{3FC2D290-02AD-463A-8344-FEE959E6F870}"/>
                </a:ext>
              </a:extLst>
            </p:cNvPr>
            <p:cNvGrpSpPr/>
            <p:nvPr/>
          </p:nvGrpSpPr>
          <p:grpSpPr>
            <a:xfrm>
              <a:off x="7413807" y="4405328"/>
              <a:ext cx="501090" cy="501088"/>
              <a:chOff x="4236721" y="4320594"/>
              <a:chExt cx="670560" cy="670556"/>
            </a:xfrm>
          </p:grpSpPr>
          <p:pic>
            <p:nvPicPr>
              <p:cNvPr id="91" name="Graphic 90" descr="Speech with solid fill">
                <a:extLst>
                  <a:ext uri="{FF2B5EF4-FFF2-40B4-BE49-F238E27FC236}">
                    <a16:creationId xmlns:a16="http://schemas.microsoft.com/office/drawing/2014/main" id="{E42141AD-9D8A-4E41-A08D-CD2B0037F5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4320594"/>
                <a:ext cx="670560" cy="670556"/>
              </a:xfrm>
              <a:prstGeom prst="rect">
                <a:avLst/>
              </a:prstGeom>
            </p:spPr>
          </p:pic>
          <p:pic>
            <p:nvPicPr>
              <p:cNvPr id="92" name="Graphic 91">
                <a:extLst>
                  <a:ext uri="{FF2B5EF4-FFF2-40B4-BE49-F238E27FC236}">
                    <a16:creationId xmlns:a16="http://schemas.microsoft.com/office/drawing/2014/main" id="{42139D88-CBB0-4432-9DA1-97E3B3B36CB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444185" y="4475101"/>
                <a:ext cx="265610" cy="265610"/>
              </a:xfrm>
              <a:prstGeom prst="rect">
                <a:avLst/>
              </a:prstGeom>
            </p:spPr>
          </p:pic>
        </p:grpSp>
      </p:grpSp>
      <p:graphicFrame>
        <p:nvGraphicFramePr>
          <p:cNvPr id="103" name="Chart 102">
            <a:extLst>
              <a:ext uri="{FF2B5EF4-FFF2-40B4-BE49-F238E27FC236}">
                <a16:creationId xmlns:a16="http://schemas.microsoft.com/office/drawing/2014/main" id="{00000000-0008-0000-0300-000003000000}"/>
              </a:ext>
            </a:extLst>
          </p:cNvPr>
          <p:cNvGraphicFramePr>
            <a:graphicFrameLocks/>
          </p:cNvGraphicFramePr>
          <p:nvPr>
            <p:extLst>
              <p:ext uri="{D42A27DB-BD31-4B8C-83A1-F6EECF244321}">
                <p14:modId xmlns:p14="http://schemas.microsoft.com/office/powerpoint/2010/main" val="174504322"/>
              </p:ext>
            </p:extLst>
          </p:nvPr>
        </p:nvGraphicFramePr>
        <p:xfrm>
          <a:off x="4540509" y="1445701"/>
          <a:ext cx="3391784" cy="4944624"/>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4" name="Chart 103">
            <a:extLst>
              <a:ext uri="{FF2B5EF4-FFF2-40B4-BE49-F238E27FC236}">
                <a16:creationId xmlns:a16="http://schemas.microsoft.com/office/drawing/2014/main" id="{88F0655D-C029-4140-91DE-1D2F7E4388A1}"/>
              </a:ext>
            </a:extLst>
          </p:cNvPr>
          <p:cNvGraphicFramePr>
            <a:graphicFrameLocks/>
          </p:cNvGraphicFramePr>
          <p:nvPr>
            <p:extLst>
              <p:ext uri="{D42A27DB-BD31-4B8C-83A1-F6EECF244321}">
                <p14:modId xmlns:p14="http://schemas.microsoft.com/office/powerpoint/2010/main" val="2271014818"/>
              </p:ext>
            </p:extLst>
          </p:nvPr>
        </p:nvGraphicFramePr>
        <p:xfrm>
          <a:off x="8618406" y="1455226"/>
          <a:ext cx="3403916" cy="4944624"/>
        </p:xfrm>
        <a:graphic>
          <a:graphicData uri="http://schemas.openxmlformats.org/drawingml/2006/chart">
            <c:chart xmlns:c="http://schemas.openxmlformats.org/drawingml/2006/chart" xmlns:r="http://schemas.openxmlformats.org/officeDocument/2006/relationships" r:id="rId12"/>
          </a:graphicData>
        </a:graphic>
      </p:graphicFrame>
      <p:sp>
        <p:nvSpPr>
          <p:cNvPr id="57" name="Rectangle 56">
            <a:extLst>
              <a:ext uri="{FF2B5EF4-FFF2-40B4-BE49-F238E27FC236}">
                <a16:creationId xmlns:a16="http://schemas.microsoft.com/office/drawing/2014/main" id="{D9032D8A-39EF-4C0C-896B-ED6BEF088A56}"/>
              </a:ext>
            </a:extLst>
          </p:cNvPr>
          <p:cNvSpPr/>
          <p:nvPr/>
        </p:nvSpPr>
        <p:spPr>
          <a:xfrm>
            <a:off x="4671278" y="1341321"/>
            <a:ext cx="3018200"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pSp>
        <p:nvGrpSpPr>
          <p:cNvPr id="55" name="Group 54">
            <a:extLst>
              <a:ext uri="{FF2B5EF4-FFF2-40B4-BE49-F238E27FC236}">
                <a16:creationId xmlns:a16="http://schemas.microsoft.com/office/drawing/2014/main" id="{2FBCD50E-D37E-4CD1-814B-16282DDF9277}"/>
              </a:ext>
            </a:extLst>
          </p:cNvPr>
          <p:cNvGrpSpPr/>
          <p:nvPr/>
        </p:nvGrpSpPr>
        <p:grpSpPr>
          <a:xfrm>
            <a:off x="4993144" y="5374263"/>
            <a:ext cx="2186737" cy="429557"/>
            <a:chOff x="369490" y="5470134"/>
            <a:chExt cx="2186737" cy="429557"/>
          </a:xfrm>
        </p:grpSpPr>
        <p:grpSp>
          <p:nvGrpSpPr>
            <p:cNvPr id="56" name="Group 55">
              <a:extLst>
                <a:ext uri="{FF2B5EF4-FFF2-40B4-BE49-F238E27FC236}">
                  <a16:creationId xmlns:a16="http://schemas.microsoft.com/office/drawing/2014/main" id="{DB16A6DD-D30D-44EE-8F1F-AF094F0FA82D}"/>
                </a:ext>
              </a:extLst>
            </p:cNvPr>
            <p:cNvGrpSpPr/>
            <p:nvPr/>
          </p:nvGrpSpPr>
          <p:grpSpPr>
            <a:xfrm>
              <a:off x="369490" y="5470134"/>
              <a:ext cx="1516524" cy="236220"/>
              <a:chOff x="369490" y="5470134"/>
              <a:chExt cx="1516524" cy="236220"/>
            </a:xfrm>
          </p:grpSpPr>
          <p:sp>
            <p:nvSpPr>
              <p:cNvPr id="63" name="Oval 62">
                <a:extLst>
                  <a:ext uri="{FF2B5EF4-FFF2-40B4-BE49-F238E27FC236}">
                    <a16:creationId xmlns:a16="http://schemas.microsoft.com/office/drawing/2014/main" id="{2C09F400-C0A1-4720-B657-5CA92E41017F}"/>
                  </a:ext>
                </a:extLst>
              </p:cNvPr>
              <p:cNvSpPr/>
              <p:nvPr/>
            </p:nvSpPr>
            <p:spPr>
              <a:xfrm>
                <a:off x="369490" y="5508246"/>
                <a:ext cx="125810" cy="12581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4" name="Rectangle 63">
                <a:extLst>
                  <a:ext uri="{FF2B5EF4-FFF2-40B4-BE49-F238E27FC236}">
                    <a16:creationId xmlns:a16="http://schemas.microsoft.com/office/drawing/2014/main" id="{D6DB30DD-57AC-415F-B7DB-D50768B1C38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(n=36)</a:t>
                </a:r>
              </a:p>
            </p:txBody>
          </p:sp>
        </p:grpSp>
        <p:grpSp>
          <p:nvGrpSpPr>
            <p:cNvPr id="59" name="Group 58">
              <a:extLst>
                <a:ext uri="{FF2B5EF4-FFF2-40B4-BE49-F238E27FC236}">
                  <a16:creationId xmlns:a16="http://schemas.microsoft.com/office/drawing/2014/main" id="{11B7EFF3-7D7B-45DC-B92B-15AF2091FFBD}"/>
                </a:ext>
              </a:extLst>
            </p:cNvPr>
            <p:cNvGrpSpPr/>
            <p:nvPr/>
          </p:nvGrpSpPr>
          <p:grpSpPr>
            <a:xfrm>
              <a:off x="369490" y="5663471"/>
              <a:ext cx="2186737" cy="236220"/>
              <a:chOff x="369490" y="5373085"/>
              <a:chExt cx="2186737" cy="236220"/>
            </a:xfrm>
          </p:grpSpPr>
          <p:sp>
            <p:nvSpPr>
              <p:cNvPr id="61" name="Oval 60">
                <a:extLst>
                  <a:ext uri="{FF2B5EF4-FFF2-40B4-BE49-F238E27FC236}">
                    <a16:creationId xmlns:a16="http://schemas.microsoft.com/office/drawing/2014/main" id="{A1A208D4-1A3E-42CD-AF4E-B35E95F8EE61}"/>
                  </a:ext>
                </a:extLst>
              </p:cNvPr>
              <p:cNvSpPr/>
              <p:nvPr/>
            </p:nvSpPr>
            <p:spPr>
              <a:xfrm>
                <a:off x="369490" y="5411197"/>
                <a:ext cx="125810" cy="125810"/>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2" name="Rectangle 61">
                <a:extLst>
                  <a:ext uri="{FF2B5EF4-FFF2-40B4-BE49-F238E27FC236}">
                    <a16:creationId xmlns:a16="http://schemas.microsoft.com/office/drawing/2014/main" id="{CB5D0E10-8852-4137-8C7E-F4E521A448D5}"/>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(n=18)</a:t>
                </a:r>
              </a:p>
            </p:txBody>
          </p:sp>
        </p:grpSp>
      </p:grpSp>
      <p:grpSp>
        <p:nvGrpSpPr>
          <p:cNvPr id="65" name="Group 64">
            <a:extLst>
              <a:ext uri="{FF2B5EF4-FFF2-40B4-BE49-F238E27FC236}">
                <a16:creationId xmlns:a16="http://schemas.microsoft.com/office/drawing/2014/main" id="{A725881C-27AD-4F60-8C05-44CFEDB39763}"/>
              </a:ext>
            </a:extLst>
          </p:cNvPr>
          <p:cNvGrpSpPr/>
          <p:nvPr/>
        </p:nvGrpSpPr>
        <p:grpSpPr>
          <a:xfrm>
            <a:off x="9757431" y="5396178"/>
            <a:ext cx="2186737" cy="429557"/>
            <a:chOff x="369490" y="5470134"/>
            <a:chExt cx="2186737" cy="429557"/>
          </a:xfrm>
        </p:grpSpPr>
        <p:grpSp>
          <p:nvGrpSpPr>
            <p:cNvPr id="66" name="Group 65">
              <a:extLst>
                <a:ext uri="{FF2B5EF4-FFF2-40B4-BE49-F238E27FC236}">
                  <a16:creationId xmlns:a16="http://schemas.microsoft.com/office/drawing/2014/main" id="{6429764C-B973-4172-A5E7-4753019EA51A}"/>
                </a:ext>
              </a:extLst>
            </p:cNvPr>
            <p:cNvGrpSpPr/>
            <p:nvPr/>
          </p:nvGrpSpPr>
          <p:grpSpPr>
            <a:xfrm>
              <a:off x="369490" y="5470134"/>
              <a:ext cx="1516524" cy="236220"/>
              <a:chOff x="369490" y="5470134"/>
              <a:chExt cx="1516524" cy="236220"/>
            </a:xfrm>
          </p:grpSpPr>
          <p:sp>
            <p:nvSpPr>
              <p:cNvPr id="70" name="Oval 69">
                <a:extLst>
                  <a:ext uri="{FF2B5EF4-FFF2-40B4-BE49-F238E27FC236}">
                    <a16:creationId xmlns:a16="http://schemas.microsoft.com/office/drawing/2014/main" id="{E58CD999-A323-4FC1-BDEA-A48F93586BC0}"/>
                  </a:ext>
                </a:extLst>
              </p:cNvPr>
              <p:cNvSpPr/>
              <p:nvPr/>
            </p:nvSpPr>
            <p:spPr>
              <a:xfrm>
                <a:off x="369490" y="5508246"/>
                <a:ext cx="125810" cy="12581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71" name="Rectangle 70">
                <a:extLst>
                  <a:ext uri="{FF2B5EF4-FFF2-40B4-BE49-F238E27FC236}">
                    <a16:creationId xmlns:a16="http://schemas.microsoft.com/office/drawing/2014/main" id="{B073341D-203C-476E-B503-B355E196931A}"/>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Consumer</a:t>
                </a:r>
                <a:r>
                  <a:rPr lang="en-AU" sz="1000" dirty="0">
                    <a:solidFill>
                      <a:schemeClr val="accent3"/>
                    </a:solidFill>
                    <a:latin typeface="Arial Nova Light" panose="020B0304020202020204" pitchFamily="34" charset="0"/>
                  </a:rPr>
                  <a:t> (n=29)</a:t>
                </a:r>
              </a:p>
            </p:txBody>
          </p:sp>
        </p:grpSp>
        <p:grpSp>
          <p:nvGrpSpPr>
            <p:cNvPr id="67" name="Group 66">
              <a:extLst>
                <a:ext uri="{FF2B5EF4-FFF2-40B4-BE49-F238E27FC236}">
                  <a16:creationId xmlns:a16="http://schemas.microsoft.com/office/drawing/2014/main" id="{7B75073D-D06C-412E-A295-F414775C9CA3}"/>
                </a:ext>
              </a:extLst>
            </p:cNvPr>
            <p:cNvGrpSpPr/>
            <p:nvPr/>
          </p:nvGrpSpPr>
          <p:grpSpPr>
            <a:xfrm>
              <a:off x="369490" y="5663471"/>
              <a:ext cx="2186737" cy="236220"/>
              <a:chOff x="369490" y="5373085"/>
              <a:chExt cx="2186737" cy="236220"/>
            </a:xfrm>
          </p:grpSpPr>
          <p:sp>
            <p:nvSpPr>
              <p:cNvPr id="68" name="Oval 67">
                <a:extLst>
                  <a:ext uri="{FF2B5EF4-FFF2-40B4-BE49-F238E27FC236}">
                    <a16:creationId xmlns:a16="http://schemas.microsoft.com/office/drawing/2014/main" id="{096E4DDA-CDA9-4BE0-9CD6-4ECDE7200BA1}"/>
                  </a:ext>
                </a:extLst>
              </p:cNvPr>
              <p:cNvSpPr/>
              <p:nvPr/>
            </p:nvSpPr>
            <p:spPr>
              <a:xfrm>
                <a:off x="369490" y="5411197"/>
                <a:ext cx="125810" cy="12581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69" name="Rectangle 68">
                <a:extLst>
                  <a:ext uri="{FF2B5EF4-FFF2-40B4-BE49-F238E27FC236}">
                    <a16:creationId xmlns:a16="http://schemas.microsoft.com/office/drawing/2014/main" id="{0892C425-D844-4FC1-B442-52B4A2286E5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00" dirty="0">
                    <a:solidFill>
                      <a:schemeClr val="accent3"/>
                    </a:solidFill>
                    <a:latin typeface="Arial Rounded MT Bold" panose="020F0704030504030204" pitchFamily="34" charset="0"/>
                  </a:rPr>
                  <a:t>Family member/carer </a:t>
                </a:r>
                <a:r>
                  <a:rPr lang="en-AU" sz="1000" dirty="0">
                    <a:solidFill>
                      <a:schemeClr val="accent3"/>
                    </a:solidFill>
                    <a:latin typeface="Arial Nova Light" panose="020B0304020202020204" pitchFamily="34" charset="0"/>
                  </a:rPr>
                  <a:t>(n=18)</a:t>
                </a:r>
              </a:p>
            </p:txBody>
          </p:sp>
        </p:grpSp>
      </p:grpSp>
      <p:sp>
        <p:nvSpPr>
          <p:cNvPr id="72" name="Rectangle 71">
            <a:extLst>
              <a:ext uri="{FF2B5EF4-FFF2-40B4-BE49-F238E27FC236}">
                <a16:creationId xmlns:a16="http://schemas.microsoft.com/office/drawing/2014/main" id="{64223BFA-6A36-4F4F-8BF2-4A3130670517}"/>
              </a:ext>
            </a:extLst>
          </p:cNvPr>
          <p:cNvSpPr/>
          <p:nvPr/>
        </p:nvSpPr>
        <p:spPr>
          <a:xfrm>
            <a:off x="7435410" y="5769866"/>
            <a:ext cx="1566894" cy="2235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gn="ctr">
              <a:lnSpc>
                <a:spcPct val="70000"/>
              </a:lnSpc>
            </a:pPr>
            <a:r>
              <a:rPr lang="en-AU" sz="1100" dirty="0">
                <a:solidFill>
                  <a:schemeClr val="accent3"/>
                </a:solidFill>
                <a:latin typeface="Arial Nova Light" panose="020B0304020202020204" pitchFamily="34" charset="0"/>
              </a:rPr>
              <a:t>Diagnosis</a:t>
            </a:r>
          </a:p>
        </p:txBody>
      </p:sp>
      <p:grpSp>
        <p:nvGrpSpPr>
          <p:cNvPr id="93" name="Group 92">
            <a:extLst>
              <a:ext uri="{FF2B5EF4-FFF2-40B4-BE49-F238E27FC236}">
                <a16:creationId xmlns:a16="http://schemas.microsoft.com/office/drawing/2014/main" id="{F01A3304-67B9-4679-A0BC-EE306FC0A0EE}"/>
              </a:ext>
            </a:extLst>
          </p:cNvPr>
          <p:cNvGrpSpPr/>
          <p:nvPr/>
        </p:nvGrpSpPr>
        <p:grpSpPr>
          <a:xfrm>
            <a:off x="7968313" y="5275100"/>
            <a:ext cx="501090" cy="501088"/>
            <a:chOff x="4236721" y="5290585"/>
            <a:chExt cx="670560" cy="670556"/>
          </a:xfrm>
        </p:grpSpPr>
        <p:pic>
          <p:nvPicPr>
            <p:cNvPr id="94" name="Graphic 93" descr="Speech with solid fill">
              <a:extLst>
                <a:ext uri="{FF2B5EF4-FFF2-40B4-BE49-F238E27FC236}">
                  <a16:creationId xmlns:a16="http://schemas.microsoft.com/office/drawing/2014/main" id="{0AC9E8CF-725E-4E12-9512-69C078DDD3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36721" y="5290585"/>
              <a:ext cx="670560" cy="670556"/>
            </a:xfrm>
            <a:prstGeom prst="rect">
              <a:avLst/>
            </a:prstGeom>
          </p:spPr>
        </p:pic>
        <p:pic>
          <p:nvPicPr>
            <p:cNvPr id="95" name="Graphic 94" descr="Clipboard Partially Checked with solid fill">
              <a:extLst>
                <a:ext uri="{FF2B5EF4-FFF2-40B4-BE49-F238E27FC236}">
                  <a16:creationId xmlns:a16="http://schemas.microsoft.com/office/drawing/2014/main" id="{2A1CCA53-172E-4C1F-AAA8-D348FD034F9C}"/>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p:blipFill>
          <p:spPr>
            <a:xfrm>
              <a:off x="4444185" y="5445092"/>
              <a:ext cx="265610" cy="265610"/>
            </a:xfrm>
            <a:prstGeom prst="rect">
              <a:avLst/>
            </a:prstGeom>
          </p:spPr>
        </p:pic>
      </p:grpSp>
    </p:spTree>
    <p:extLst>
      <p:ext uri="{BB962C8B-B14F-4D97-AF65-F5344CB8AC3E}">
        <p14:creationId xmlns:p14="http://schemas.microsoft.com/office/powerpoint/2010/main" val="2468528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ectangle 131">
            <a:extLst>
              <a:ext uri="{FF2B5EF4-FFF2-40B4-BE49-F238E27FC236}">
                <a16:creationId xmlns:a16="http://schemas.microsoft.com/office/drawing/2014/main" id="{E0AB169A-8A51-44E8-94C7-BAEBB2A9D6F3}"/>
              </a:ext>
            </a:extLst>
          </p:cNvPr>
          <p:cNvSpPr/>
          <p:nvPr/>
        </p:nvSpPr>
        <p:spPr>
          <a:xfrm>
            <a:off x="2859830" y="1491666"/>
            <a:ext cx="4632352" cy="482319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sp>
        <p:nvSpPr>
          <p:cNvPr id="261" name="Rectangle 260">
            <a:extLst>
              <a:ext uri="{FF2B5EF4-FFF2-40B4-BE49-F238E27FC236}">
                <a16:creationId xmlns:a16="http://schemas.microsoft.com/office/drawing/2014/main" id="{80CCF1A3-4801-4104-9604-01A801DA4BBC}"/>
              </a:ext>
            </a:extLst>
          </p:cNvPr>
          <p:cNvSpPr/>
          <p:nvPr/>
        </p:nvSpPr>
        <p:spPr>
          <a:xfrm>
            <a:off x="7544739" y="1491582"/>
            <a:ext cx="4647261" cy="482671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Arial Nova Light" panose="020B0304020202020204" pitchFamily="34" charset="0"/>
            </a:endParaRPr>
          </a:p>
        </p:txBody>
      </p:sp>
      <p:graphicFrame>
        <p:nvGraphicFramePr>
          <p:cNvPr id="173" name="Chart 172">
            <a:extLst>
              <a:ext uri="{FF2B5EF4-FFF2-40B4-BE49-F238E27FC236}">
                <a16:creationId xmlns:a16="http://schemas.microsoft.com/office/drawing/2014/main" id="{04BB2B5A-722C-4A7A-A499-A35AE1989BDA}"/>
              </a:ext>
            </a:extLst>
          </p:cNvPr>
          <p:cNvGraphicFramePr>
            <a:graphicFrameLocks/>
          </p:cNvGraphicFramePr>
          <p:nvPr>
            <p:extLst>
              <p:ext uri="{D42A27DB-BD31-4B8C-83A1-F6EECF244321}">
                <p14:modId xmlns:p14="http://schemas.microsoft.com/office/powerpoint/2010/main" val="2998072334"/>
              </p:ext>
            </p:extLst>
          </p:nvPr>
        </p:nvGraphicFramePr>
        <p:xfrm>
          <a:off x="9569412" y="1954564"/>
          <a:ext cx="3038474" cy="4053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4" name="Chart 173">
            <a:extLst>
              <a:ext uri="{FF2B5EF4-FFF2-40B4-BE49-F238E27FC236}">
                <a16:creationId xmlns:a16="http://schemas.microsoft.com/office/drawing/2014/main" id="{01D02E88-6F37-45DE-B3FF-C3B24874EC9E}"/>
              </a:ext>
            </a:extLst>
          </p:cNvPr>
          <p:cNvGraphicFramePr>
            <a:graphicFrameLocks/>
          </p:cNvGraphicFramePr>
          <p:nvPr>
            <p:extLst>
              <p:ext uri="{D42A27DB-BD31-4B8C-83A1-F6EECF244321}">
                <p14:modId xmlns:p14="http://schemas.microsoft.com/office/powerpoint/2010/main" val="674338562"/>
              </p:ext>
            </p:extLst>
          </p:nvPr>
        </p:nvGraphicFramePr>
        <p:xfrm>
          <a:off x="9588266" y="2235794"/>
          <a:ext cx="3038474" cy="4053922"/>
        </p:xfrm>
        <a:graphic>
          <a:graphicData uri="http://schemas.openxmlformats.org/drawingml/2006/chart">
            <c:chart xmlns:c="http://schemas.openxmlformats.org/drawingml/2006/chart" xmlns:r="http://schemas.openxmlformats.org/officeDocument/2006/relationships" r:id="rId3"/>
          </a:graphicData>
        </a:graphic>
      </p:graphicFrame>
      <p:sp>
        <p:nvSpPr>
          <p:cNvPr id="60" name="Rectangle 59">
            <a:extLst>
              <a:ext uri="{FF2B5EF4-FFF2-40B4-BE49-F238E27FC236}">
                <a16:creationId xmlns:a16="http://schemas.microsoft.com/office/drawing/2014/main" id="{DE5ECE95-8FC4-4D84-B531-2A4DA54A0CA3}"/>
              </a:ext>
            </a:extLst>
          </p:cNvPr>
          <p:cNvSpPr/>
          <p:nvPr/>
        </p:nvSpPr>
        <p:spPr>
          <a:xfrm>
            <a:off x="3351687" y="2426071"/>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Inadequate consideration of views or preferences of family/carer of voluntary consumers</a:t>
            </a:r>
            <a:endParaRPr lang="en-AU" sz="1200" dirty="0">
              <a:solidFill>
                <a:schemeClr val="accent3"/>
              </a:solidFill>
              <a:latin typeface="Arial Nova Light" panose="020B0304020202020204" pitchFamily="34" charset="0"/>
            </a:endParaRPr>
          </a:p>
        </p:txBody>
      </p:sp>
      <p:sp>
        <p:nvSpPr>
          <p:cNvPr id="215" name="Rectangle 214">
            <a:extLst>
              <a:ext uri="{FF2B5EF4-FFF2-40B4-BE49-F238E27FC236}">
                <a16:creationId xmlns:a16="http://schemas.microsoft.com/office/drawing/2014/main" id="{747B5C4E-BFB7-4CD3-8BB4-CE0B73C31E26}"/>
              </a:ext>
            </a:extLst>
          </p:cNvPr>
          <p:cNvSpPr/>
          <p:nvPr/>
        </p:nvSpPr>
        <p:spPr>
          <a:xfrm>
            <a:off x="3351687"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p>
          <a:p>
            <a:pPr>
              <a:lnSpc>
                <a:spcPct val="80000"/>
              </a:lnSpc>
            </a:pPr>
            <a:r>
              <a:rPr lang="en-AU" sz="1100" dirty="0">
                <a:solidFill>
                  <a:schemeClr val="accent3"/>
                </a:solidFill>
                <a:latin typeface="Arial Nova Light" panose="020B0304020202020204" pitchFamily="34" charset="0"/>
              </a:rPr>
              <a:t>Inadequate consideration of views or preferences of compulsory patients</a:t>
            </a:r>
            <a:endParaRPr lang="en-AU" sz="1200" dirty="0">
              <a:solidFill>
                <a:schemeClr val="accent3"/>
              </a:solidFill>
              <a:latin typeface="Arial Nova Light" panose="020B0304020202020204" pitchFamily="34" charset="0"/>
            </a:endParaRPr>
          </a:p>
        </p:txBody>
      </p:sp>
      <p:sp>
        <p:nvSpPr>
          <p:cNvPr id="220" name="Rectangle 219">
            <a:extLst>
              <a:ext uri="{FF2B5EF4-FFF2-40B4-BE49-F238E27FC236}">
                <a16:creationId xmlns:a16="http://schemas.microsoft.com/office/drawing/2014/main" id="{9E6176AF-CD31-4699-9854-08B85C105DB8}"/>
              </a:ext>
            </a:extLst>
          </p:cNvPr>
          <p:cNvSpPr/>
          <p:nvPr/>
        </p:nvSpPr>
        <p:spPr>
          <a:xfrm>
            <a:off x="3351687"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Disagreement with treatment order</a:t>
            </a:r>
            <a:endParaRPr lang="en-AU" sz="1200" dirty="0">
              <a:solidFill>
                <a:schemeClr val="accent3"/>
              </a:solidFill>
              <a:latin typeface="Arial Nova Light" panose="020B0304020202020204" pitchFamily="34" charset="0"/>
            </a:endParaRPr>
          </a:p>
        </p:txBody>
      </p:sp>
      <p:sp>
        <p:nvSpPr>
          <p:cNvPr id="231" name="Rectangle 230">
            <a:extLst>
              <a:ext uri="{FF2B5EF4-FFF2-40B4-BE49-F238E27FC236}">
                <a16:creationId xmlns:a16="http://schemas.microsoft.com/office/drawing/2014/main" id="{F98914ED-6BB0-4C91-8310-A652F7EE63C8}"/>
              </a:ext>
            </a:extLst>
          </p:cNvPr>
          <p:cNvSpPr/>
          <p:nvPr/>
        </p:nvSpPr>
        <p:spPr>
          <a:xfrm>
            <a:off x="3351687"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Access</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Refusal to admit or treat</a:t>
            </a:r>
          </a:p>
        </p:txBody>
      </p:sp>
      <p:sp>
        <p:nvSpPr>
          <p:cNvPr id="242" name="Rectangle 241">
            <a:extLst>
              <a:ext uri="{FF2B5EF4-FFF2-40B4-BE49-F238E27FC236}">
                <a16:creationId xmlns:a16="http://schemas.microsoft.com/office/drawing/2014/main" id="{1CBD92E4-537C-4C49-ACEB-40A0C7D5FE1D}"/>
              </a:ext>
            </a:extLst>
          </p:cNvPr>
          <p:cNvSpPr/>
          <p:nvPr/>
        </p:nvSpPr>
        <p:spPr>
          <a:xfrm>
            <a:off x="3351687"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Communication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Inadequate, incomplete or confusing information provided to consumer</a:t>
            </a:r>
            <a:endParaRPr kumimoji="0" lang="en-AU" sz="12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endParaRPr>
          </a:p>
        </p:txBody>
      </p:sp>
      <p:sp>
        <p:nvSpPr>
          <p:cNvPr id="299" name="Rectangle 298">
            <a:extLst>
              <a:ext uri="{FF2B5EF4-FFF2-40B4-BE49-F238E27FC236}">
                <a16:creationId xmlns:a16="http://schemas.microsoft.com/office/drawing/2014/main" id="{962F27F7-9DE4-42AC-B46E-FF6E4F09DBEC}"/>
              </a:ext>
            </a:extLst>
          </p:cNvPr>
          <p:cNvSpPr/>
          <p:nvPr/>
        </p:nvSpPr>
        <p:spPr>
          <a:xfrm>
            <a:off x="8059441" y="2426071"/>
            <a:ext cx="1692635"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Conduct &amp; behaviour</a:t>
            </a:r>
          </a:p>
          <a:p>
            <a:pPr>
              <a:lnSpc>
                <a:spcPct val="80000"/>
              </a:lnSpc>
            </a:pPr>
            <a:r>
              <a:rPr lang="en-AU" sz="1100" dirty="0">
                <a:solidFill>
                  <a:schemeClr val="accent3"/>
                </a:solidFill>
                <a:latin typeface="Arial Nova Light" panose="020B0304020202020204" pitchFamily="34" charset="0"/>
              </a:rPr>
              <a:t>Rudeness, lack of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respect or discourtesy</a:t>
            </a:r>
            <a:endParaRPr lang="en-AU" sz="1200" dirty="0">
              <a:solidFill>
                <a:schemeClr val="accent3"/>
              </a:solidFill>
              <a:latin typeface="Arial Nova Light" panose="020B0304020202020204" pitchFamily="34" charset="0"/>
            </a:endParaRPr>
          </a:p>
        </p:txBody>
      </p:sp>
      <p:sp>
        <p:nvSpPr>
          <p:cNvPr id="295" name="Rectangle 294">
            <a:extLst>
              <a:ext uri="{FF2B5EF4-FFF2-40B4-BE49-F238E27FC236}">
                <a16:creationId xmlns:a16="http://schemas.microsoft.com/office/drawing/2014/main" id="{CD961B2F-10B2-4BA2-88B5-724F72E2969F}"/>
              </a:ext>
            </a:extLst>
          </p:cNvPr>
          <p:cNvSpPr/>
          <p:nvPr/>
        </p:nvSpPr>
        <p:spPr>
          <a:xfrm>
            <a:off x="8059441" y="3186824"/>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Treatment</a:t>
            </a:r>
            <a:r>
              <a:rPr lang="en-AU" sz="1100" dirty="0">
                <a:solidFill>
                  <a:schemeClr val="accent3"/>
                </a:solidFill>
                <a:latin typeface="Arial Nova Light" panose="020B0304020202020204" pitchFamily="34" charset="0"/>
              </a:rPr>
              <a:t> </a:t>
            </a:r>
            <a:br>
              <a:rPr lang="en-AU" sz="1100" dirty="0">
                <a:solidFill>
                  <a:schemeClr val="accent3"/>
                </a:solidFill>
                <a:latin typeface="Arial Nova Light" panose="020B0304020202020204" pitchFamily="34" charset="0"/>
              </a:rPr>
            </a:br>
            <a:r>
              <a:rPr lang="en-AU" sz="1100" dirty="0">
                <a:solidFill>
                  <a:schemeClr val="accent3"/>
                </a:solidFill>
                <a:latin typeface="Arial Nova Light" panose="020B0304020202020204" pitchFamily="34" charset="0"/>
              </a:rPr>
              <a:t>Inadequate consideration of views or preferences of voluntary consumers</a:t>
            </a:r>
            <a:endParaRPr lang="en-AU" sz="1200" dirty="0">
              <a:solidFill>
                <a:schemeClr val="accent3"/>
              </a:solidFill>
              <a:latin typeface="Arial Nova Light" panose="020B0304020202020204" pitchFamily="34" charset="0"/>
            </a:endParaRPr>
          </a:p>
          <a:p>
            <a:pPr>
              <a:lnSpc>
                <a:spcPct val="80000"/>
              </a:lnSpc>
            </a:pPr>
            <a:endParaRPr lang="en-AU" sz="1200" dirty="0">
              <a:solidFill>
                <a:schemeClr val="accent3"/>
              </a:solidFill>
              <a:latin typeface="Arial Nova Light" panose="020B0304020202020204" pitchFamily="34" charset="0"/>
            </a:endParaRPr>
          </a:p>
        </p:txBody>
      </p:sp>
      <p:sp>
        <p:nvSpPr>
          <p:cNvPr id="291" name="Rectangle 290">
            <a:extLst>
              <a:ext uri="{FF2B5EF4-FFF2-40B4-BE49-F238E27FC236}">
                <a16:creationId xmlns:a16="http://schemas.microsoft.com/office/drawing/2014/main" id="{0AD5A55C-8B7B-438E-A04E-45A331762F74}"/>
              </a:ext>
            </a:extLst>
          </p:cNvPr>
          <p:cNvSpPr/>
          <p:nvPr/>
        </p:nvSpPr>
        <p:spPr>
          <a:xfrm>
            <a:off x="8059441" y="3947577"/>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a:lnSpc>
                <a:spcPct val="80000"/>
              </a:lnSpc>
            </a:pPr>
            <a:r>
              <a:rPr lang="en-AU" sz="1100" dirty="0">
                <a:solidFill>
                  <a:schemeClr val="accent3"/>
                </a:solidFill>
                <a:latin typeface="Arial Rounded MT Bold" panose="020F0704030504030204" pitchFamily="34" charset="0"/>
              </a:rPr>
              <a:t>Communication</a:t>
            </a:r>
          </a:p>
          <a:p>
            <a:pPr>
              <a:lnSpc>
                <a:spcPct val="80000"/>
              </a:lnSpc>
            </a:pPr>
            <a:r>
              <a:rPr lang="en-AU" sz="1100" dirty="0">
                <a:solidFill>
                  <a:schemeClr val="accent3"/>
                </a:solidFill>
                <a:latin typeface="Arial Nova Light" panose="020B0304020202020204" pitchFamily="34" charset="0"/>
              </a:rPr>
              <a:t>Inadequate, incomplete or confusing information provided to consumer</a:t>
            </a:r>
            <a:endParaRPr lang="en-AU" sz="1200" dirty="0">
              <a:solidFill>
                <a:schemeClr val="accent3"/>
              </a:solidFill>
              <a:latin typeface="Arial Nova Light" panose="020B0304020202020204" pitchFamily="34" charset="0"/>
            </a:endParaRPr>
          </a:p>
        </p:txBody>
      </p:sp>
      <p:sp>
        <p:nvSpPr>
          <p:cNvPr id="269" name="Rectangle 268">
            <a:extLst>
              <a:ext uri="{FF2B5EF4-FFF2-40B4-BE49-F238E27FC236}">
                <a16:creationId xmlns:a16="http://schemas.microsoft.com/office/drawing/2014/main" id="{6F9C93EA-50B3-4707-BAD8-76B898AD0A7D}"/>
              </a:ext>
            </a:extLst>
          </p:cNvPr>
          <p:cNvSpPr/>
          <p:nvPr/>
        </p:nvSpPr>
        <p:spPr>
          <a:xfrm>
            <a:off x="8059441" y="4708330"/>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algn="l" rtl="0" eaLnBrk="1" latinLnBrk="0" hangingPunct="1">
              <a:lnSpc>
                <a:spcPct val="80000"/>
              </a:lnSpc>
              <a:spcBef>
                <a:spcPts val="0"/>
              </a:spcBef>
              <a:spcAft>
                <a:spcPts val="0"/>
              </a:spcAft>
            </a:pPr>
            <a:r>
              <a:rPr lang="en-AU" sz="1100" dirty="0">
                <a:solidFill>
                  <a:schemeClr val="accent3"/>
                </a:solidFill>
                <a:latin typeface="Arial Rounded MT Bold" panose="020F0704030504030204" pitchFamily="34" charset="0"/>
              </a:rPr>
              <a:t>Communication</a:t>
            </a:r>
          </a:p>
          <a:p>
            <a:pPr marL="0" algn="l" rtl="0" eaLnBrk="1" latinLnBrk="0" hangingPunct="1">
              <a:lnSpc>
                <a:spcPct val="80000"/>
              </a:lnSpc>
              <a:spcBef>
                <a:spcPts val="0"/>
              </a:spcBef>
              <a:spcAft>
                <a:spcPts val="0"/>
              </a:spcAft>
            </a:pPr>
            <a:r>
              <a:rPr lang="en-AU" sz="1100" kern="1200" dirty="0">
                <a:solidFill>
                  <a:srgbClr val="052A39"/>
                </a:solidFill>
                <a:effectLst/>
                <a:latin typeface="Arial Nova Light" panose="020B0304020202020204" pitchFamily="34" charset="0"/>
              </a:rPr>
              <a:t>Inadequate, misleading or confusing information provided to family/carer</a:t>
            </a:r>
            <a:endParaRPr lang="en-AU" sz="1100" dirty="0">
              <a:effectLst/>
              <a:latin typeface="Arial Nova Light" panose="020B0304020202020204" pitchFamily="34" charset="0"/>
            </a:endParaRPr>
          </a:p>
        </p:txBody>
      </p:sp>
      <p:sp>
        <p:nvSpPr>
          <p:cNvPr id="273" name="Rectangle 272">
            <a:extLst>
              <a:ext uri="{FF2B5EF4-FFF2-40B4-BE49-F238E27FC236}">
                <a16:creationId xmlns:a16="http://schemas.microsoft.com/office/drawing/2014/main" id="{3A4D5A25-AB44-43B5-B0DE-CDFC7F4E0272}"/>
              </a:ext>
            </a:extLst>
          </p:cNvPr>
          <p:cNvSpPr/>
          <p:nvPr/>
        </p:nvSpPr>
        <p:spPr>
          <a:xfrm>
            <a:off x="8059441" y="5469082"/>
            <a:ext cx="1666449" cy="594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t"/>
          <a:lstStyle/>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Rounded MT Bold" panose="020F0704030504030204" pitchFamily="34" charset="0"/>
                <a:ea typeface="+mn-ea"/>
                <a:cs typeface="+mn-cs"/>
              </a:rPr>
              <a:t>Communication</a:t>
            </a:r>
          </a:p>
          <a:p>
            <a:pPr marL="0" marR="0" lvl="0" indent="0" defTabSz="914400" eaLnBrk="1" fontAlgn="auto" latinLnBrk="0" hangingPunct="1">
              <a:lnSpc>
                <a:spcPct val="80000"/>
              </a:lnSpc>
              <a:spcBef>
                <a:spcPts val="0"/>
              </a:spcBef>
              <a:spcAft>
                <a:spcPts val="0"/>
              </a:spcAft>
              <a:buClrTx/>
              <a:buSzTx/>
              <a:buFontTx/>
              <a:buNone/>
              <a:tabLst/>
              <a:defRPr/>
            </a:pPr>
            <a:r>
              <a:rPr kumimoji="0" lang="en-AU" sz="1100" b="0" i="0" u="none" strike="noStrike" kern="0" cap="none" spc="0" normalizeH="0" baseline="0" noProof="0" dirty="0">
                <a:ln>
                  <a:noFill/>
                </a:ln>
                <a:solidFill>
                  <a:srgbClr val="052A39"/>
                </a:solidFill>
                <a:effectLst/>
                <a:uLnTx/>
                <a:uFillTx/>
                <a:latin typeface="Arial Nova Light" panose="020B0304020202020204" pitchFamily="34" charset="0"/>
                <a:ea typeface="+mn-ea"/>
                <a:cs typeface="+mn-cs"/>
              </a:rPr>
              <a:t>Alleged privacy breach, information released or disclosed without consent</a:t>
            </a:r>
            <a:endParaRPr kumimoji="0" lang="en-AU" sz="1100" b="0" i="0" u="none" strike="noStrike" kern="0" cap="none" spc="0" normalizeH="0" baseline="0" noProof="0" dirty="0">
              <a:ln>
                <a:noFill/>
              </a:ln>
              <a:solidFill>
                <a:prstClr val="white"/>
              </a:solidFill>
              <a:effectLst/>
              <a:uLnTx/>
              <a:uFillTx/>
              <a:latin typeface="Arial Nova Light" panose="020B0304020202020204" pitchFamily="34" charset="0"/>
              <a:ea typeface="+mn-ea"/>
              <a:cs typeface="+mn-cs"/>
            </a:endParaRPr>
          </a:p>
        </p:txBody>
      </p:sp>
      <p:sp>
        <p:nvSpPr>
          <p:cNvPr id="426" name="Rectangle 425">
            <a:extLst>
              <a:ext uri="{FF2B5EF4-FFF2-40B4-BE49-F238E27FC236}">
                <a16:creationId xmlns:a16="http://schemas.microsoft.com/office/drawing/2014/main" id="{7DAAAAC6-34B0-45A0-AF1D-CF3264268B45}"/>
              </a:ext>
            </a:extLst>
          </p:cNvPr>
          <p:cNvSpPr/>
          <p:nvPr/>
        </p:nvSpPr>
        <p:spPr>
          <a:xfrm>
            <a:off x="2894888"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3">
                    <a:lumMod val="75000"/>
                    <a:lumOff val="25000"/>
                  </a:schemeClr>
                </a:solidFill>
                <a:latin typeface="Arial Rounded MT Bold" panose="020F0704030504030204" pitchFamily="34" charset="0"/>
              </a:rPr>
              <a:t>Complaints to the MHCC</a:t>
            </a:r>
          </a:p>
        </p:txBody>
      </p:sp>
      <p:graphicFrame>
        <p:nvGraphicFramePr>
          <p:cNvPr id="168" name="Chart 167">
            <a:extLst>
              <a:ext uri="{FF2B5EF4-FFF2-40B4-BE49-F238E27FC236}">
                <a16:creationId xmlns:a16="http://schemas.microsoft.com/office/drawing/2014/main" id="{B53B6374-7D60-4DEF-925A-31F93F617B2B}"/>
              </a:ext>
            </a:extLst>
          </p:cNvPr>
          <p:cNvGraphicFramePr>
            <a:graphicFrameLocks/>
          </p:cNvGraphicFramePr>
          <p:nvPr>
            <p:extLst>
              <p:ext uri="{D42A27DB-BD31-4B8C-83A1-F6EECF244321}">
                <p14:modId xmlns:p14="http://schemas.microsoft.com/office/powerpoint/2010/main" val="3465902530"/>
              </p:ext>
            </p:extLst>
          </p:nvPr>
        </p:nvGraphicFramePr>
        <p:xfrm>
          <a:off x="4862031" y="1967908"/>
          <a:ext cx="3031147" cy="405392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0" name="Chart 169">
            <a:extLst>
              <a:ext uri="{FF2B5EF4-FFF2-40B4-BE49-F238E27FC236}">
                <a16:creationId xmlns:a16="http://schemas.microsoft.com/office/drawing/2014/main" id="{AEFADA3E-57EE-4431-B52F-5F7B986EE79A}"/>
              </a:ext>
            </a:extLst>
          </p:cNvPr>
          <p:cNvGraphicFramePr>
            <a:graphicFrameLocks/>
          </p:cNvGraphicFramePr>
          <p:nvPr>
            <p:extLst>
              <p:ext uri="{D42A27DB-BD31-4B8C-83A1-F6EECF244321}">
                <p14:modId xmlns:p14="http://schemas.microsoft.com/office/powerpoint/2010/main" val="3763304935"/>
              </p:ext>
            </p:extLst>
          </p:nvPr>
        </p:nvGraphicFramePr>
        <p:xfrm>
          <a:off x="4879327" y="2254589"/>
          <a:ext cx="3031147" cy="4053922"/>
        </p:xfrm>
        <a:graphic>
          <a:graphicData uri="http://schemas.openxmlformats.org/drawingml/2006/chart">
            <c:chart xmlns:c="http://schemas.openxmlformats.org/drawingml/2006/chart" xmlns:r="http://schemas.openxmlformats.org/officeDocument/2006/relationships" r:id="rId5"/>
          </a:graphicData>
        </a:graphic>
      </p:graphicFrame>
      <p:sp>
        <p:nvSpPr>
          <p:cNvPr id="124" name="Title 1">
            <a:extLst>
              <a:ext uri="{FF2B5EF4-FFF2-40B4-BE49-F238E27FC236}">
                <a16:creationId xmlns:a16="http://schemas.microsoft.com/office/drawing/2014/main" id="{1DDEC7CB-1B7D-457D-AB8B-A9008867F2BA}"/>
              </a:ext>
            </a:extLst>
          </p:cNvPr>
          <p:cNvSpPr txBox="1">
            <a:spLocks/>
          </p:cNvSpPr>
          <p:nvPr/>
        </p:nvSpPr>
        <p:spPr>
          <a:xfrm>
            <a:off x="393940" y="301476"/>
            <a:ext cx="924536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complaints about? </a:t>
            </a:r>
            <a:r>
              <a:rPr lang="en-AU" sz="1400" dirty="0">
                <a:solidFill>
                  <a:schemeClr val="accent3"/>
                </a:solidFill>
                <a:latin typeface="Arial Nova Light" panose="020B0304020202020204" pitchFamily="34" charset="0"/>
                <a:cs typeface="Arial" panose="020B0604020202020204" pitchFamily="34" charset="0"/>
              </a:rPr>
              <a:t>2019-20</a:t>
            </a:r>
          </a:p>
          <a:p>
            <a:pPr algn="l"/>
            <a:r>
              <a:rPr lang="en-AU" sz="1800" dirty="0">
                <a:solidFill>
                  <a:schemeClr val="accent3"/>
                </a:solidFill>
                <a:latin typeface="Arial Nova Light" panose="020B0304020202020204" pitchFamily="34" charset="0"/>
                <a:cs typeface="Arial" panose="020B0604020202020204" pitchFamily="34" charset="0"/>
              </a:rPr>
              <a:t>Most frequent </a:t>
            </a:r>
            <a:r>
              <a:rPr lang="en-AU" sz="1800" b="1" dirty="0">
                <a:solidFill>
                  <a:schemeClr val="accent3"/>
                </a:solidFill>
                <a:latin typeface="Arial Nova Light" panose="020B0304020202020204" pitchFamily="34" charset="0"/>
                <a:cs typeface="Arial" panose="020B0604020202020204" pitchFamily="34" charset="0"/>
              </a:rPr>
              <a:t>Level 3 issues </a:t>
            </a:r>
            <a:r>
              <a:rPr lang="en-AU" sz="1800" dirty="0">
                <a:solidFill>
                  <a:schemeClr val="accent3"/>
                </a:solidFill>
                <a:latin typeface="Arial Nova Light" panose="020B0304020202020204" pitchFamily="34" charset="0"/>
                <a:cs typeface="Arial" panose="020B0604020202020204" pitchFamily="34" charset="0"/>
              </a:rPr>
              <a:t>raised about Latrobe Regional Hospital</a:t>
            </a:r>
            <a:endParaRPr lang="en-AU" sz="1600" dirty="0">
              <a:solidFill>
                <a:schemeClr val="accent3"/>
              </a:solidFill>
              <a:latin typeface="Arial Nova Light" panose="020B0304020202020204" pitchFamily="34" charset="0"/>
              <a:cs typeface="Arial" panose="020B0604020202020204" pitchFamily="34" charset="0"/>
            </a:endParaRPr>
          </a:p>
        </p:txBody>
      </p:sp>
      <p:sp>
        <p:nvSpPr>
          <p:cNvPr id="125" name="Rectangle 124">
            <a:extLst>
              <a:ext uri="{FF2B5EF4-FFF2-40B4-BE49-F238E27FC236}">
                <a16:creationId xmlns:a16="http://schemas.microsoft.com/office/drawing/2014/main" id="{7D1557C0-3828-47E4-8FA6-E055731197A0}"/>
              </a:ext>
            </a:extLst>
          </p:cNvPr>
          <p:cNvSpPr/>
          <p:nvPr/>
        </p:nvSpPr>
        <p:spPr>
          <a:xfrm>
            <a:off x="5064327"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1">
                    <a:lumMod val="60000"/>
                    <a:lumOff val="40000"/>
                  </a:schemeClr>
                </a:solidFill>
                <a:latin typeface="Arial Rounded MT Bold" panose="020F0704030504030204" pitchFamily="34" charset="0"/>
              </a:rPr>
              <a:t>SECTOR-WIDE</a:t>
            </a:r>
            <a:endParaRPr lang="en-AU" sz="600" dirty="0">
              <a:solidFill>
                <a:schemeClr val="accent1">
                  <a:lumMod val="60000"/>
                  <a:lumOff val="40000"/>
                </a:schemeClr>
              </a:solidFill>
              <a:latin typeface="Arial Nova Light" panose="020B0304020202020204" pitchFamily="34" charset="0"/>
            </a:endParaRPr>
          </a:p>
        </p:txBody>
      </p:sp>
      <p:sp>
        <p:nvSpPr>
          <p:cNvPr id="2" name="Oval 1">
            <a:extLst>
              <a:ext uri="{FF2B5EF4-FFF2-40B4-BE49-F238E27FC236}">
                <a16:creationId xmlns:a16="http://schemas.microsoft.com/office/drawing/2014/main" id="{C4CAC55D-223F-4E2D-9820-AE025FD0726A}"/>
              </a:ext>
            </a:extLst>
          </p:cNvPr>
          <p:cNvSpPr/>
          <p:nvPr/>
        </p:nvSpPr>
        <p:spPr>
          <a:xfrm>
            <a:off x="2938955" y="2393943"/>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53" name="Oval 152">
            <a:extLst>
              <a:ext uri="{FF2B5EF4-FFF2-40B4-BE49-F238E27FC236}">
                <a16:creationId xmlns:a16="http://schemas.microsoft.com/office/drawing/2014/main" id="{99C4CE76-C9B9-4C44-B755-2E502F196DA1}"/>
              </a:ext>
            </a:extLst>
          </p:cNvPr>
          <p:cNvSpPr/>
          <p:nvPr/>
        </p:nvSpPr>
        <p:spPr>
          <a:xfrm>
            <a:off x="2938955" y="3171390"/>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54" name="Oval 153">
            <a:extLst>
              <a:ext uri="{FF2B5EF4-FFF2-40B4-BE49-F238E27FC236}">
                <a16:creationId xmlns:a16="http://schemas.microsoft.com/office/drawing/2014/main" id="{FAED4EAF-68FC-4503-968F-BD93902A761A}"/>
              </a:ext>
            </a:extLst>
          </p:cNvPr>
          <p:cNvSpPr/>
          <p:nvPr/>
        </p:nvSpPr>
        <p:spPr>
          <a:xfrm>
            <a:off x="2938955" y="3942809"/>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55" name="Oval 154">
            <a:extLst>
              <a:ext uri="{FF2B5EF4-FFF2-40B4-BE49-F238E27FC236}">
                <a16:creationId xmlns:a16="http://schemas.microsoft.com/office/drawing/2014/main" id="{EFA75256-1B08-4F86-B5D8-3E5BDB9529DF}"/>
              </a:ext>
            </a:extLst>
          </p:cNvPr>
          <p:cNvSpPr/>
          <p:nvPr/>
        </p:nvSpPr>
        <p:spPr>
          <a:xfrm>
            <a:off x="2938955" y="4714768"/>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63" name="Oval 162">
            <a:extLst>
              <a:ext uri="{FF2B5EF4-FFF2-40B4-BE49-F238E27FC236}">
                <a16:creationId xmlns:a16="http://schemas.microsoft.com/office/drawing/2014/main" id="{4C7EDE96-24DD-4834-92AA-5433374E084E}"/>
              </a:ext>
            </a:extLst>
          </p:cNvPr>
          <p:cNvSpPr/>
          <p:nvPr/>
        </p:nvSpPr>
        <p:spPr>
          <a:xfrm>
            <a:off x="2938955" y="5457051"/>
            <a:ext cx="297916" cy="297916"/>
          </a:xfrm>
          <a:prstGeom prst="ellipse">
            <a:avLst/>
          </a:prstGeom>
          <a:solidFill>
            <a:schemeClr val="accent3">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64" name="Oval 163">
            <a:extLst>
              <a:ext uri="{FF2B5EF4-FFF2-40B4-BE49-F238E27FC236}">
                <a16:creationId xmlns:a16="http://schemas.microsoft.com/office/drawing/2014/main" id="{25D7A9AF-91DB-49AD-8ABE-FA90A497460C}"/>
              </a:ext>
            </a:extLst>
          </p:cNvPr>
          <p:cNvSpPr/>
          <p:nvPr/>
        </p:nvSpPr>
        <p:spPr>
          <a:xfrm>
            <a:off x="7644464" y="2393943"/>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1</a:t>
            </a:r>
          </a:p>
        </p:txBody>
      </p:sp>
      <p:sp>
        <p:nvSpPr>
          <p:cNvPr id="165" name="Oval 164">
            <a:extLst>
              <a:ext uri="{FF2B5EF4-FFF2-40B4-BE49-F238E27FC236}">
                <a16:creationId xmlns:a16="http://schemas.microsoft.com/office/drawing/2014/main" id="{5EE2F074-98DE-47F6-9D07-11E2B8B7FA62}"/>
              </a:ext>
            </a:extLst>
          </p:cNvPr>
          <p:cNvSpPr/>
          <p:nvPr/>
        </p:nvSpPr>
        <p:spPr>
          <a:xfrm>
            <a:off x="7644464" y="3171390"/>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2</a:t>
            </a:r>
          </a:p>
        </p:txBody>
      </p:sp>
      <p:sp>
        <p:nvSpPr>
          <p:cNvPr id="166" name="Oval 165">
            <a:extLst>
              <a:ext uri="{FF2B5EF4-FFF2-40B4-BE49-F238E27FC236}">
                <a16:creationId xmlns:a16="http://schemas.microsoft.com/office/drawing/2014/main" id="{1FBFF0E9-1D35-41ED-A9C1-4087A771F4D2}"/>
              </a:ext>
            </a:extLst>
          </p:cNvPr>
          <p:cNvSpPr/>
          <p:nvPr/>
        </p:nvSpPr>
        <p:spPr>
          <a:xfrm>
            <a:off x="7644464" y="3942809"/>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3</a:t>
            </a:r>
          </a:p>
        </p:txBody>
      </p:sp>
      <p:sp>
        <p:nvSpPr>
          <p:cNvPr id="167" name="Oval 166">
            <a:extLst>
              <a:ext uri="{FF2B5EF4-FFF2-40B4-BE49-F238E27FC236}">
                <a16:creationId xmlns:a16="http://schemas.microsoft.com/office/drawing/2014/main" id="{34998884-B79A-4B33-A100-8841BB82AF83}"/>
              </a:ext>
            </a:extLst>
          </p:cNvPr>
          <p:cNvSpPr/>
          <p:nvPr/>
        </p:nvSpPr>
        <p:spPr>
          <a:xfrm>
            <a:off x="7644464" y="4714768"/>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4</a:t>
            </a:r>
          </a:p>
        </p:txBody>
      </p:sp>
      <p:sp>
        <p:nvSpPr>
          <p:cNvPr id="185" name="Oval 184">
            <a:extLst>
              <a:ext uri="{FF2B5EF4-FFF2-40B4-BE49-F238E27FC236}">
                <a16:creationId xmlns:a16="http://schemas.microsoft.com/office/drawing/2014/main" id="{FB66813C-0D6D-4079-BADC-7F7E379D9FF2}"/>
              </a:ext>
            </a:extLst>
          </p:cNvPr>
          <p:cNvSpPr/>
          <p:nvPr/>
        </p:nvSpPr>
        <p:spPr>
          <a:xfrm>
            <a:off x="7644464" y="5457051"/>
            <a:ext cx="297916" cy="297916"/>
          </a:xfrm>
          <a:prstGeom prst="ellipse">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a:solidFill>
                  <a:schemeClr val="bg1"/>
                </a:solidFill>
                <a:latin typeface="Arial Rounded MT Bold" panose="020F0704030504030204" pitchFamily="34" charset="0"/>
              </a:rPr>
              <a:t>5</a:t>
            </a:r>
          </a:p>
        </p:txBody>
      </p:sp>
      <p:sp>
        <p:nvSpPr>
          <p:cNvPr id="186" name="Rectangle 185">
            <a:extLst>
              <a:ext uri="{FF2B5EF4-FFF2-40B4-BE49-F238E27FC236}">
                <a16:creationId xmlns:a16="http://schemas.microsoft.com/office/drawing/2014/main" id="{B61E75F1-03B2-403F-B23A-68A5F04BD03D}"/>
              </a:ext>
            </a:extLst>
          </p:cNvPr>
          <p:cNvSpPr/>
          <p:nvPr/>
        </p:nvSpPr>
        <p:spPr>
          <a:xfrm>
            <a:off x="7587299" y="1607239"/>
            <a:ext cx="4401137" cy="4038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t"/>
          <a:lstStyle/>
          <a:p>
            <a:pPr>
              <a:lnSpc>
                <a:spcPct val="70000"/>
              </a:lnSpc>
            </a:pPr>
            <a:r>
              <a:rPr lang="en-AU" sz="1200" dirty="0">
                <a:solidFill>
                  <a:schemeClr val="accent4">
                    <a:lumMod val="50000"/>
                  </a:schemeClr>
                </a:solidFill>
                <a:latin typeface="Arial Rounded MT Bold" panose="020F0704030504030204" pitchFamily="34" charset="0"/>
              </a:rPr>
              <a:t>Complaints to Latrobe Regional Hospital</a:t>
            </a:r>
          </a:p>
        </p:txBody>
      </p:sp>
      <p:sp>
        <p:nvSpPr>
          <p:cNvPr id="66" name="Rectangle 65">
            <a:extLst>
              <a:ext uri="{FF2B5EF4-FFF2-40B4-BE49-F238E27FC236}">
                <a16:creationId xmlns:a16="http://schemas.microsoft.com/office/drawing/2014/main" id="{A80ABCF4-E596-4953-A73E-187B1E712D96}"/>
              </a:ext>
            </a:extLst>
          </p:cNvPr>
          <p:cNvSpPr/>
          <p:nvPr/>
        </p:nvSpPr>
        <p:spPr>
          <a:xfrm>
            <a:off x="5260200" y="179884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7" name="Rectangle 66">
            <a:extLst>
              <a:ext uri="{FF2B5EF4-FFF2-40B4-BE49-F238E27FC236}">
                <a16:creationId xmlns:a16="http://schemas.microsoft.com/office/drawing/2014/main" id="{78C7F91B-3F48-4045-8C9A-27D6F6FF84FC}"/>
              </a:ext>
            </a:extLst>
          </p:cNvPr>
          <p:cNvSpPr/>
          <p:nvPr/>
        </p:nvSpPr>
        <p:spPr>
          <a:xfrm>
            <a:off x="9997790" y="1821709"/>
            <a:ext cx="1778279" cy="1835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AU" sz="700" dirty="0">
                <a:solidFill>
                  <a:schemeClr val="accent3"/>
                </a:solidFill>
                <a:latin typeface="Arial Nova Light" panose="020B0304020202020204" pitchFamily="34" charset="0"/>
              </a:rPr>
              <a:t>FREQUENCY OF ISSUES</a:t>
            </a:r>
          </a:p>
        </p:txBody>
      </p:sp>
      <p:sp>
        <p:nvSpPr>
          <p:cNvPr id="68" name="Rectangle 67">
            <a:extLst>
              <a:ext uri="{FF2B5EF4-FFF2-40B4-BE49-F238E27FC236}">
                <a16:creationId xmlns:a16="http://schemas.microsoft.com/office/drawing/2014/main" id="{969EB7A2-B8DB-45CE-AA28-7AA4728C45E9}"/>
              </a:ext>
            </a:extLst>
          </p:cNvPr>
          <p:cNvSpPr/>
          <p:nvPr/>
        </p:nvSpPr>
        <p:spPr>
          <a:xfrm>
            <a:off x="9770930" y="2796196"/>
            <a:ext cx="654861" cy="138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bIns="0" rtlCol="0" anchor="ctr"/>
          <a:lstStyle/>
          <a:p>
            <a:pPr>
              <a:lnSpc>
                <a:spcPct val="80000"/>
              </a:lnSpc>
            </a:pPr>
            <a:r>
              <a:rPr lang="en-AU" sz="500" dirty="0">
                <a:solidFill>
                  <a:schemeClr val="accent2">
                    <a:lumMod val="60000"/>
                    <a:lumOff val="40000"/>
                  </a:schemeClr>
                </a:solidFill>
                <a:latin typeface="Arial Rounded MT Bold" panose="020F0704030504030204" pitchFamily="34" charset="0"/>
              </a:rPr>
              <a:t>SECTOR-WIDE</a:t>
            </a:r>
            <a:endParaRPr lang="en-AU" sz="600" dirty="0">
              <a:solidFill>
                <a:schemeClr val="accent2">
                  <a:lumMod val="60000"/>
                  <a:lumOff val="40000"/>
                </a:schemeClr>
              </a:solidFill>
              <a:latin typeface="Arial Nova Light" panose="020B0304020202020204" pitchFamily="34" charset="0"/>
            </a:endParaRPr>
          </a:p>
        </p:txBody>
      </p:sp>
      <p:grpSp>
        <p:nvGrpSpPr>
          <p:cNvPr id="74" name="Group 73">
            <a:extLst>
              <a:ext uri="{FF2B5EF4-FFF2-40B4-BE49-F238E27FC236}">
                <a16:creationId xmlns:a16="http://schemas.microsoft.com/office/drawing/2014/main" id="{51A5F71A-3D28-41CC-B1CC-1ABD9FC197DA}"/>
              </a:ext>
            </a:extLst>
          </p:cNvPr>
          <p:cNvGrpSpPr/>
          <p:nvPr/>
        </p:nvGrpSpPr>
        <p:grpSpPr>
          <a:xfrm>
            <a:off x="8028914" y="131811"/>
            <a:ext cx="4663282" cy="853786"/>
            <a:chOff x="389864" y="879801"/>
            <a:chExt cx="4663282" cy="853786"/>
          </a:xfrm>
        </p:grpSpPr>
        <p:sp>
          <p:nvSpPr>
            <p:cNvPr id="75" name="Rectangle: Rounded Corners 74">
              <a:extLst>
                <a:ext uri="{FF2B5EF4-FFF2-40B4-BE49-F238E27FC236}">
                  <a16:creationId xmlns:a16="http://schemas.microsoft.com/office/drawing/2014/main" id="{D4C0E4B9-95EA-462D-918D-BAB95159E639}"/>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76" name="Group 75">
              <a:extLst>
                <a:ext uri="{FF2B5EF4-FFF2-40B4-BE49-F238E27FC236}">
                  <a16:creationId xmlns:a16="http://schemas.microsoft.com/office/drawing/2014/main" id="{E55FFEFC-E9E5-45D3-8032-DE1D0B4471B9}"/>
                </a:ext>
              </a:extLst>
            </p:cNvPr>
            <p:cNvGrpSpPr/>
            <p:nvPr/>
          </p:nvGrpSpPr>
          <p:grpSpPr>
            <a:xfrm>
              <a:off x="438150" y="990441"/>
              <a:ext cx="2389688" cy="652711"/>
              <a:chOff x="253774" y="5246980"/>
              <a:chExt cx="2389688" cy="652711"/>
            </a:xfrm>
          </p:grpSpPr>
          <p:grpSp>
            <p:nvGrpSpPr>
              <p:cNvPr id="85" name="Group 84">
                <a:extLst>
                  <a:ext uri="{FF2B5EF4-FFF2-40B4-BE49-F238E27FC236}">
                    <a16:creationId xmlns:a16="http://schemas.microsoft.com/office/drawing/2014/main" id="{3AAC2208-FD9F-4F77-81AB-74FEB7502EAC}"/>
                  </a:ext>
                </a:extLst>
              </p:cNvPr>
              <p:cNvGrpSpPr/>
              <p:nvPr/>
            </p:nvGrpSpPr>
            <p:grpSpPr>
              <a:xfrm>
                <a:off x="253774" y="5246980"/>
                <a:ext cx="2389688" cy="459374"/>
                <a:chOff x="253774" y="5246980"/>
                <a:chExt cx="2389688" cy="459374"/>
              </a:xfrm>
            </p:grpSpPr>
            <p:sp>
              <p:nvSpPr>
                <p:cNvPr id="89" name="Oval 88">
                  <a:extLst>
                    <a:ext uri="{FF2B5EF4-FFF2-40B4-BE49-F238E27FC236}">
                      <a16:creationId xmlns:a16="http://schemas.microsoft.com/office/drawing/2014/main" id="{9364D0B7-BDDB-4E01-8587-85F5D25F9F0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90" name="Rectangle 89">
                  <a:extLst>
                    <a:ext uri="{FF2B5EF4-FFF2-40B4-BE49-F238E27FC236}">
                      <a16:creationId xmlns:a16="http://schemas.microsoft.com/office/drawing/2014/main" id="{224D0F31-B4E7-45A3-8ACE-E9CE9C031EA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(n=61)</a:t>
                  </a:r>
                </a:p>
              </p:txBody>
            </p:sp>
            <p:sp>
              <p:nvSpPr>
                <p:cNvPr id="91" name="Rectangle 90">
                  <a:extLst>
                    <a:ext uri="{FF2B5EF4-FFF2-40B4-BE49-F238E27FC236}">
                      <a16:creationId xmlns:a16="http://schemas.microsoft.com/office/drawing/2014/main" id="{B0EF89E5-37B0-4ECB-AD05-33E40C5AAE16}"/>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Latrobe Regional Hospital</a:t>
                  </a:r>
                </a:p>
              </p:txBody>
            </p:sp>
          </p:grpSp>
          <p:grpSp>
            <p:nvGrpSpPr>
              <p:cNvPr id="86" name="Group 85">
                <a:extLst>
                  <a:ext uri="{FF2B5EF4-FFF2-40B4-BE49-F238E27FC236}">
                    <a16:creationId xmlns:a16="http://schemas.microsoft.com/office/drawing/2014/main" id="{C4AD156F-110C-4146-8D1E-12C8619AD1DC}"/>
                  </a:ext>
                </a:extLst>
              </p:cNvPr>
              <p:cNvGrpSpPr/>
              <p:nvPr/>
            </p:nvGrpSpPr>
            <p:grpSpPr>
              <a:xfrm>
                <a:off x="369490" y="5663471"/>
                <a:ext cx="2186737" cy="236220"/>
                <a:chOff x="369490" y="5373085"/>
                <a:chExt cx="2186737" cy="236220"/>
              </a:xfrm>
            </p:grpSpPr>
            <p:sp>
              <p:nvSpPr>
                <p:cNvPr id="87" name="Oval 86">
                  <a:extLst>
                    <a:ext uri="{FF2B5EF4-FFF2-40B4-BE49-F238E27FC236}">
                      <a16:creationId xmlns:a16="http://schemas.microsoft.com/office/drawing/2014/main" id="{82738B4C-771E-4D49-8FD8-6EA55516937B}"/>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8" name="Rectangle 87">
                  <a:extLst>
                    <a:ext uri="{FF2B5EF4-FFF2-40B4-BE49-F238E27FC236}">
                      <a16:creationId xmlns:a16="http://schemas.microsoft.com/office/drawing/2014/main" id="{AE6A1803-CF0D-41E1-BCA4-BCD1F3986BB4}"/>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(n=50)</a:t>
                  </a:r>
                </a:p>
              </p:txBody>
            </p:sp>
          </p:grpSp>
        </p:grpSp>
        <p:grpSp>
          <p:nvGrpSpPr>
            <p:cNvPr id="77" name="Group 76">
              <a:extLst>
                <a:ext uri="{FF2B5EF4-FFF2-40B4-BE49-F238E27FC236}">
                  <a16:creationId xmlns:a16="http://schemas.microsoft.com/office/drawing/2014/main" id="{8FADFDB9-876F-4537-AD11-95C464DD0320}"/>
                </a:ext>
              </a:extLst>
            </p:cNvPr>
            <p:cNvGrpSpPr/>
            <p:nvPr/>
          </p:nvGrpSpPr>
          <p:grpSpPr>
            <a:xfrm>
              <a:off x="2663458" y="990441"/>
              <a:ext cx="2389688" cy="652711"/>
              <a:chOff x="253774" y="5246980"/>
              <a:chExt cx="2389688" cy="652711"/>
            </a:xfrm>
          </p:grpSpPr>
          <p:grpSp>
            <p:nvGrpSpPr>
              <p:cNvPr id="78" name="Group 77">
                <a:extLst>
                  <a:ext uri="{FF2B5EF4-FFF2-40B4-BE49-F238E27FC236}">
                    <a16:creationId xmlns:a16="http://schemas.microsoft.com/office/drawing/2014/main" id="{664A5A6B-5F34-414D-8478-C9AFD59842E5}"/>
                  </a:ext>
                </a:extLst>
              </p:cNvPr>
              <p:cNvGrpSpPr/>
              <p:nvPr/>
            </p:nvGrpSpPr>
            <p:grpSpPr>
              <a:xfrm>
                <a:off x="253774" y="5246980"/>
                <a:ext cx="2389688" cy="459374"/>
                <a:chOff x="253774" y="5246980"/>
                <a:chExt cx="2389688" cy="459374"/>
              </a:xfrm>
            </p:grpSpPr>
            <p:sp>
              <p:nvSpPr>
                <p:cNvPr id="82" name="Oval 81">
                  <a:extLst>
                    <a:ext uri="{FF2B5EF4-FFF2-40B4-BE49-F238E27FC236}">
                      <a16:creationId xmlns:a16="http://schemas.microsoft.com/office/drawing/2014/main" id="{2FBB96D9-59F6-4B36-B5BC-D155DCA4352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3" name="Rectangle 82">
                  <a:extLst>
                    <a:ext uri="{FF2B5EF4-FFF2-40B4-BE49-F238E27FC236}">
                      <a16:creationId xmlns:a16="http://schemas.microsoft.com/office/drawing/2014/main" id="{46A06CF0-FBF8-4D56-9884-A2F7F280A77D}"/>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84" name="Rectangle 83">
                  <a:extLst>
                    <a:ext uri="{FF2B5EF4-FFF2-40B4-BE49-F238E27FC236}">
                      <a16:creationId xmlns:a16="http://schemas.microsoft.com/office/drawing/2014/main" id="{04B15C8A-E06E-4F1F-8489-27EE58D3208F}"/>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79" name="Group 78">
                <a:extLst>
                  <a:ext uri="{FF2B5EF4-FFF2-40B4-BE49-F238E27FC236}">
                    <a16:creationId xmlns:a16="http://schemas.microsoft.com/office/drawing/2014/main" id="{A67F56DC-96CC-4A86-A491-48C106DAB405}"/>
                  </a:ext>
                </a:extLst>
              </p:cNvPr>
              <p:cNvGrpSpPr/>
              <p:nvPr/>
            </p:nvGrpSpPr>
            <p:grpSpPr>
              <a:xfrm>
                <a:off x="369490" y="5663471"/>
                <a:ext cx="2186737" cy="236220"/>
                <a:chOff x="369490" y="5373085"/>
                <a:chExt cx="2186737" cy="236220"/>
              </a:xfrm>
            </p:grpSpPr>
            <p:sp>
              <p:nvSpPr>
                <p:cNvPr id="80" name="Oval 79">
                  <a:extLst>
                    <a:ext uri="{FF2B5EF4-FFF2-40B4-BE49-F238E27FC236}">
                      <a16:creationId xmlns:a16="http://schemas.microsoft.com/office/drawing/2014/main" id="{DF87AF1A-C70A-465B-BAD8-AEEC6500D8B1}"/>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81" name="Rectangle 80">
                  <a:extLst>
                    <a:ext uri="{FF2B5EF4-FFF2-40B4-BE49-F238E27FC236}">
                      <a16:creationId xmlns:a16="http://schemas.microsoft.com/office/drawing/2014/main" id="{16EF7D36-35A7-4C59-8B74-67AF6C81072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54" name="TextBox 53">
            <a:extLst>
              <a:ext uri="{FF2B5EF4-FFF2-40B4-BE49-F238E27FC236}">
                <a16:creationId xmlns:a16="http://schemas.microsoft.com/office/drawing/2014/main" id="{CECBB016-B75A-4993-A3B7-6E95CA373517}"/>
              </a:ext>
            </a:extLst>
          </p:cNvPr>
          <p:cNvSpPr txBox="1"/>
          <p:nvPr/>
        </p:nvSpPr>
        <p:spPr>
          <a:xfrm>
            <a:off x="406564" y="1491666"/>
            <a:ext cx="2469470" cy="4016612"/>
          </a:xfrm>
          <a:prstGeom prst="rect">
            <a:avLst/>
          </a:prstGeom>
          <a:noFill/>
        </p:spPr>
        <p:txBody>
          <a:bodyPr wrap="square">
            <a:spAutoFit/>
          </a:bodyPr>
          <a:lstStyle/>
          <a:p>
            <a:pPr algn="l">
              <a:lnSpc>
                <a:spcPct val="110000"/>
              </a:lnSpc>
              <a:spcBef>
                <a:spcPts val="600"/>
              </a:spcBef>
              <a:spcAft>
                <a:spcPts val="600"/>
              </a:spcAft>
            </a:pPr>
            <a:r>
              <a:rPr lang="en-US" sz="1600" dirty="0">
                <a:solidFill>
                  <a:schemeClr val="accent3"/>
                </a:solidFill>
                <a:latin typeface="Arial Nova Light" panose="020B0304020202020204" pitchFamily="34" charset="0"/>
                <a:cs typeface="Arial" panose="020B0604020202020204" pitchFamily="34" charset="0"/>
              </a:rPr>
              <a:t>Inadequate consideration of the views of family members/carers was the most frequent issue raised in complaints to the MHCC about Latrobe Regional Hospital, at much higher levels than the sector.</a:t>
            </a:r>
          </a:p>
          <a:p>
            <a:pPr>
              <a:lnSpc>
                <a:spcPct val="110000"/>
              </a:lnSpc>
              <a:spcBef>
                <a:spcPts val="600"/>
              </a:spcBef>
              <a:spcAft>
                <a:spcPts val="600"/>
              </a:spcAft>
            </a:pPr>
            <a:r>
              <a:rPr lang="en-US" sz="1600" dirty="0">
                <a:solidFill>
                  <a:schemeClr val="accent3"/>
                </a:solidFill>
                <a:latin typeface="Arial Nova Light" panose="020B0304020202020204" pitchFamily="34" charset="0"/>
                <a:cs typeface="Arial" panose="020B0604020202020204" pitchFamily="34" charset="0"/>
              </a:rPr>
              <a:t>The most frequent issue raised directly with the service was about rudeness, lack of respect or discourtesy.</a:t>
            </a:r>
            <a:endParaRPr lang="en-AU" sz="1600"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90886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927AD2-AC04-40A6-9DA9-BA8FE10B9FF5}"/>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6AEE8289-5E1F-42F4-BDB6-E8B6C2581EA7}"/>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AFD73D63-062C-43DD-97D8-039781318D1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0CA30244-EA1D-43CE-88E7-67E96EA557D0}"/>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Outcomes of complaints</a:t>
            </a:r>
          </a:p>
        </p:txBody>
      </p:sp>
    </p:spTree>
    <p:extLst>
      <p:ext uri="{BB962C8B-B14F-4D97-AF65-F5344CB8AC3E}">
        <p14:creationId xmlns:p14="http://schemas.microsoft.com/office/powerpoint/2010/main" val="2181126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1613929296"/>
              </p:ext>
            </p:extLst>
          </p:nvPr>
        </p:nvGraphicFramePr>
        <p:xfrm>
          <a:off x="3874848" y="301476"/>
          <a:ext cx="7679279" cy="6108036"/>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a:extLst>
              <a:ext uri="{FF2B5EF4-FFF2-40B4-BE49-F238E27FC236}">
                <a16:creationId xmlns:a16="http://schemas.microsoft.com/office/drawing/2014/main" id="{4ADAE8C7-EE46-4C64-90DC-523225301A72}"/>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What were the outcomes of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b="0" i="0" kern="1200" spc="0" baseline="0" dirty="0">
                <a:ln>
                  <a:noFill/>
                </a:ln>
                <a:solidFill>
                  <a:srgbClr val="052A39"/>
                </a:solidFill>
                <a:effectLst/>
                <a:latin typeface="Arial Nova Light" panose="020B0304020202020204" pitchFamily="34" charset="0"/>
                <a:ea typeface="+mn-ea"/>
                <a:cs typeface="Arial" panose="020B0604020202020204" pitchFamily="34" charset="0"/>
              </a:rPr>
              <a:t>Closed complaints about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Latrobe Regional Hospital</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8" name="TextBox 7">
            <a:extLst>
              <a:ext uri="{FF2B5EF4-FFF2-40B4-BE49-F238E27FC236}">
                <a16:creationId xmlns:a16="http://schemas.microsoft.com/office/drawing/2014/main" id="{37275FC9-DCC8-4EE7-9F89-C054BC939FBA}"/>
              </a:ext>
            </a:extLst>
          </p:cNvPr>
          <p:cNvSpPr txBox="1"/>
          <p:nvPr/>
        </p:nvSpPr>
        <p:spPr>
          <a:xfrm>
            <a:off x="406563" y="1312198"/>
            <a:ext cx="3607087" cy="4983031"/>
          </a:xfrm>
          <a:prstGeom prst="rect">
            <a:avLst/>
          </a:prstGeom>
          <a:noFill/>
        </p:spPr>
        <p:txBody>
          <a:bodyPr wrap="square">
            <a:spAutoFit/>
          </a:bodyPr>
          <a:lstStyle/>
          <a:p>
            <a:pPr marL="177800" indent="-1778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Outcomes achieved by Latrobe Regional Hospital in response to complaints made to the MHCC about Latrobe Regional Hospital mirrored statewide trends, with most resulting in acknowledgement, action or answer.</a:t>
            </a:r>
          </a:p>
          <a:p>
            <a:pPr marL="177800" indent="-177800" algn="l">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made directly to the service, Latrobe Regional Hospital has largely maintained its complaint outcome reporting.</a:t>
            </a:r>
          </a:p>
          <a:p>
            <a:pPr marL="177800" indent="-177800">
              <a:lnSpc>
                <a:spcPct val="110000"/>
              </a:lnSpc>
              <a:spcBef>
                <a:spcPts val="600"/>
              </a:spcBef>
              <a:spcAft>
                <a:spcPts val="600"/>
              </a:spcAft>
              <a:buFont typeface="Arial" panose="020B06040202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Notably, many complaints closed in 2019-20 resulted in an apology. The MHCC would be interested to learn from Latrobe Regional Hospital of any practices, policies or procedures that might have facilitated this.</a:t>
            </a:r>
          </a:p>
        </p:txBody>
      </p:sp>
    </p:spTree>
    <p:extLst>
      <p:ext uri="{BB962C8B-B14F-4D97-AF65-F5344CB8AC3E}">
        <p14:creationId xmlns:p14="http://schemas.microsoft.com/office/powerpoint/2010/main" val="2491112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B66B096-DF16-4ADA-A580-72E352B892CB}"/>
              </a:ext>
            </a:extLst>
          </p:cNvPr>
          <p:cNvSpPr txBox="1"/>
          <p:nvPr/>
        </p:nvSpPr>
        <p:spPr>
          <a:xfrm>
            <a:off x="406564" y="1312198"/>
            <a:ext cx="5156036" cy="2967544"/>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Actions most frequently undertaken by Latrobe Regional Hospital included:</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responding to the complainant or consumer directly </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improved communication/resolution of misunderstandings</a:t>
            </a:r>
          </a:p>
          <a:p>
            <a:pPr marL="742950" lvl="1" indent="-285750">
              <a:lnSpc>
                <a:spcPct val="110000"/>
              </a:lnSpc>
              <a:spcBef>
                <a:spcPts val="600"/>
              </a:spcBef>
              <a:spcAft>
                <a:spcPts val="600"/>
              </a:spcAft>
              <a:buClr>
                <a:schemeClr val="accent6"/>
              </a:buClr>
              <a:buFont typeface="Courier New" panose="02070309020205020404" pitchFamily="49" charset="0"/>
              <a:buChar char="o"/>
            </a:pPr>
            <a:r>
              <a:rPr lang="en-US" dirty="0">
                <a:solidFill>
                  <a:schemeClr val="accent3"/>
                </a:solidFill>
                <a:latin typeface="Arial Nova Light" panose="020B0304020202020204" pitchFamily="34" charset="0"/>
                <a:cs typeface="Arial" panose="020B0604020202020204" pitchFamily="34" charset="0"/>
              </a:rPr>
              <a:t>change/review of treatment/care for individual consumers</a:t>
            </a:r>
          </a:p>
        </p:txBody>
      </p:sp>
      <p:graphicFrame>
        <p:nvGraphicFramePr>
          <p:cNvPr id="11" name="Chart 10">
            <a:extLst>
              <a:ext uri="{FF2B5EF4-FFF2-40B4-BE49-F238E27FC236}">
                <a16:creationId xmlns:a16="http://schemas.microsoft.com/office/drawing/2014/main" id="{0EB672B1-5887-4511-8FFC-B1514DBA91BA}"/>
              </a:ext>
            </a:extLst>
          </p:cNvPr>
          <p:cNvGraphicFramePr>
            <a:graphicFrameLocks/>
          </p:cNvGraphicFramePr>
          <p:nvPr>
            <p:extLst>
              <p:ext uri="{D42A27DB-BD31-4B8C-83A1-F6EECF244321}">
                <p14:modId xmlns:p14="http://schemas.microsoft.com/office/powerpoint/2010/main" val="215470337"/>
              </p:ext>
            </p:extLst>
          </p:nvPr>
        </p:nvGraphicFramePr>
        <p:xfrm>
          <a:off x="5953125" y="716436"/>
          <a:ext cx="5832310" cy="587904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a:extLst>
              <a:ext uri="{FF2B5EF4-FFF2-40B4-BE49-F238E27FC236}">
                <a16:creationId xmlns:a16="http://schemas.microsoft.com/office/drawing/2014/main" id="{81701CA3-C7A7-4F83-BA4D-CD4C3C14B5D3}"/>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a:solidFill>
                  <a:schemeClr val="accent3"/>
                </a:solidFill>
                <a:latin typeface="Arial Rounded MT Bold" panose="020F0704030504030204" pitchFamily="34" charset="0"/>
                <a:cs typeface="Arial" panose="020B0604020202020204" pitchFamily="34" charset="0"/>
              </a:rPr>
              <a:t>What actions were taken by the service? </a:t>
            </a:r>
            <a:r>
              <a:rPr lang="en-AU" sz="1400">
                <a:solidFill>
                  <a:schemeClr val="accent3"/>
                </a:solidFill>
                <a:latin typeface="Arial Nova Light" panose="020B0304020202020204" pitchFamily="34" charset="0"/>
                <a:cs typeface="Arial" panose="020B0604020202020204" pitchFamily="34" charset="0"/>
              </a:rPr>
              <a:t>2019-20</a:t>
            </a:r>
          </a:p>
          <a:p>
            <a:pPr algn="l"/>
            <a:r>
              <a:rPr lang="en-AU" sz="1800">
                <a:solidFill>
                  <a:srgbClr val="052A39"/>
                </a:solidFill>
                <a:latin typeface="Arial Nova Light" panose="020B0304020202020204" pitchFamily="34" charset="0"/>
              </a:rPr>
              <a:t>Top specific actions taken by service in response to complaints to the MHCC</a:t>
            </a:r>
            <a:endParaRPr lang="en-AU" sz="1800" dirty="0">
              <a:solidFill>
                <a:schemeClr val="accent3"/>
              </a:solidFill>
              <a:latin typeface="Arial Nova Light" panose="020B03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9FF614E-18A6-45B8-8142-FDE8FEB97188}"/>
              </a:ext>
            </a:extLst>
          </p:cNvPr>
          <p:cNvSpPr/>
          <p:nvPr/>
        </p:nvSpPr>
        <p:spPr>
          <a:xfrm rot="16200000">
            <a:off x="4681563" y="3667580"/>
            <a:ext cx="2152600" cy="390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75000"/>
                    <a:lumOff val="25000"/>
                  </a:schemeClr>
                </a:solidFill>
                <a:latin typeface="Arial Nova Light" panose="020B0304020202020204" pitchFamily="34" charset="0"/>
              </a:rPr>
              <a:t>Frequency of actions</a:t>
            </a:r>
          </a:p>
        </p:txBody>
      </p:sp>
    </p:spTree>
    <p:extLst>
      <p:ext uri="{BB962C8B-B14F-4D97-AF65-F5344CB8AC3E}">
        <p14:creationId xmlns:p14="http://schemas.microsoft.com/office/powerpoint/2010/main" val="4188436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Rounded Corners 26">
            <a:extLst>
              <a:ext uri="{FF2B5EF4-FFF2-40B4-BE49-F238E27FC236}">
                <a16:creationId xmlns:a16="http://schemas.microsoft.com/office/drawing/2014/main" id="{2C287734-24D1-4A5D-A666-27158827635A}"/>
              </a:ext>
            </a:extLst>
          </p:cNvPr>
          <p:cNvSpPr/>
          <p:nvPr/>
        </p:nvSpPr>
        <p:spPr>
          <a:xfrm>
            <a:off x="407785" y="1326589"/>
            <a:ext cx="3380576" cy="555905"/>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1">
                    <a:lumMod val="75000"/>
                  </a:schemeClr>
                </a:solidFill>
                <a:latin typeface="Arial Rounded MT Bold" panose="020F0704030504030204" pitchFamily="34" charset="0"/>
              </a:rPr>
              <a:t>Complaint numbers</a:t>
            </a:r>
          </a:p>
        </p:txBody>
      </p:sp>
      <p:sp>
        <p:nvSpPr>
          <p:cNvPr id="6" name="TextBox 5">
            <a:extLst>
              <a:ext uri="{FF2B5EF4-FFF2-40B4-BE49-F238E27FC236}">
                <a16:creationId xmlns:a16="http://schemas.microsoft.com/office/drawing/2014/main" id="{AF80A39C-E3D8-480C-B336-1075A5AA03DA}"/>
              </a:ext>
            </a:extLst>
          </p:cNvPr>
          <p:cNvSpPr txBox="1"/>
          <p:nvPr/>
        </p:nvSpPr>
        <p:spPr>
          <a:xfrm>
            <a:off x="510077" y="2090710"/>
            <a:ext cx="3380575" cy="3321037"/>
          </a:xfrm>
          <a:prstGeom prst="rect">
            <a:avLst/>
          </a:prstGeom>
          <a:noFill/>
        </p:spPr>
        <p:txBody>
          <a:bodyPr wrap="square">
            <a:spAutoFit/>
          </a:bodyPr>
          <a:lstStyle/>
          <a:p>
            <a:pPr marL="285750" indent="-285750" algn="l">
              <a:lnSpc>
                <a:spcPct val="110000"/>
              </a:lnSpc>
              <a:spcBef>
                <a:spcPts val="600"/>
              </a:spcBef>
              <a:spcAft>
                <a:spcPts val="600"/>
              </a:spcAft>
              <a:buClr>
                <a:schemeClr val="accent1">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Overall, more complaints were made to the MHCC than directly to Latrobe Regional Hospital. This has narrowed since 2018-19, and the MHCC would like to see a trend of more complaints being made directly to the service, as this suggests that consumers and family members/carers feel empowered to raise concerns directly with the service.</a:t>
            </a:r>
          </a:p>
        </p:txBody>
      </p:sp>
      <p:sp>
        <p:nvSpPr>
          <p:cNvPr id="8" name="Title 1">
            <a:extLst>
              <a:ext uri="{FF2B5EF4-FFF2-40B4-BE49-F238E27FC236}">
                <a16:creationId xmlns:a16="http://schemas.microsoft.com/office/drawing/2014/main" id="{602728D8-0F47-4841-870A-A5046F655BE1}"/>
              </a:ext>
            </a:extLst>
          </p:cNvPr>
          <p:cNvSpPr txBox="1">
            <a:spLocks/>
          </p:cNvSpPr>
          <p:nvPr/>
        </p:nvSpPr>
        <p:spPr>
          <a:xfrm>
            <a:off x="393939" y="301476"/>
            <a:ext cx="11407535" cy="85378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Conclusion</a:t>
            </a:r>
            <a:endParaRPr lang="en-AU" sz="18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AA4DE44-1ECE-4C60-A962-2EA69D2A4641}"/>
              </a:ext>
            </a:extLst>
          </p:cNvPr>
          <p:cNvGrpSpPr/>
          <p:nvPr/>
        </p:nvGrpSpPr>
        <p:grpSpPr>
          <a:xfrm>
            <a:off x="407785" y="1329455"/>
            <a:ext cx="553040" cy="553040"/>
            <a:chOff x="4377077" y="1987623"/>
            <a:chExt cx="759214" cy="759214"/>
          </a:xfrm>
        </p:grpSpPr>
        <p:sp>
          <p:nvSpPr>
            <p:cNvPr id="17" name="Oval 16">
              <a:extLst>
                <a:ext uri="{FF2B5EF4-FFF2-40B4-BE49-F238E27FC236}">
                  <a16:creationId xmlns:a16="http://schemas.microsoft.com/office/drawing/2014/main" id="{1B9901F2-E2EE-453F-BB9F-C7F8919DE3AD}"/>
                </a:ext>
              </a:extLst>
            </p:cNvPr>
            <p:cNvSpPr/>
            <p:nvPr/>
          </p:nvSpPr>
          <p:spPr>
            <a:xfrm>
              <a:off x="4377077" y="1987623"/>
              <a:ext cx="759214" cy="75921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Graphic 9" descr="Tally with solid fill">
              <a:extLst>
                <a:ext uri="{FF2B5EF4-FFF2-40B4-BE49-F238E27FC236}">
                  <a16:creationId xmlns:a16="http://schemas.microsoft.com/office/drawing/2014/main" id="{7E0F5950-C076-4467-9C3A-34C3150BF9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39" name="Rectangle: Rounded Corners 38">
            <a:extLst>
              <a:ext uri="{FF2B5EF4-FFF2-40B4-BE49-F238E27FC236}">
                <a16:creationId xmlns:a16="http://schemas.microsoft.com/office/drawing/2014/main" id="{10E2D5BA-46D2-48D6-A5F7-A7963FE02346}"/>
              </a:ext>
            </a:extLst>
          </p:cNvPr>
          <p:cNvSpPr/>
          <p:nvPr/>
        </p:nvSpPr>
        <p:spPr>
          <a:xfrm>
            <a:off x="4216214" y="1326589"/>
            <a:ext cx="3380576" cy="555905"/>
          </a:xfrm>
          <a:prstGeom prst="roundRect">
            <a:avLst>
              <a:gd name="adj" fmla="val 50000"/>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2">
                    <a:lumMod val="75000"/>
                  </a:schemeClr>
                </a:solidFill>
                <a:latin typeface="Arial Rounded MT Bold" panose="020F0704030504030204" pitchFamily="34" charset="0"/>
              </a:rPr>
              <a:t>Issues raised</a:t>
            </a:r>
          </a:p>
        </p:txBody>
      </p:sp>
      <p:grpSp>
        <p:nvGrpSpPr>
          <p:cNvPr id="40" name="Group 39">
            <a:extLst>
              <a:ext uri="{FF2B5EF4-FFF2-40B4-BE49-F238E27FC236}">
                <a16:creationId xmlns:a16="http://schemas.microsoft.com/office/drawing/2014/main" id="{CC14D3CD-035A-4D3B-8373-87BC57DC07E0}"/>
              </a:ext>
            </a:extLst>
          </p:cNvPr>
          <p:cNvGrpSpPr/>
          <p:nvPr/>
        </p:nvGrpSpPr>
        <p:grpSpPr>
          <a:xfrm>
            <a:off x="4216214" y="1329455"/>
            <a:ext cx="553040" cy="553040"/>
            <a:chOff x="4377077" y="1987623"/>
            <a:chExt cx="759214" cy="759214"/>
          </a:xfrm>
        </p:grpSpPr>
        <p:sp>
          <p:nvSpPr>
            <p:cNvPr id="41" name="Oval 40">
              <a:extLst>
                <a:ext uri="{FF2B5EF4-FFF2-40B4-BE49-F238E27FC236}">
                  <a16:creationId xmlns:a16="http://schemas.microsoft.com/office/drawing/2014/main" id="{B7EC4B59-6F2E-48E8-B65E-9188BEB69141}"/>
                </a:ext>
              </a:extLst>
            </p:cNvPr>
            <p:cNvSpPr/>
            <p:nvPr/>
          </p:nvSpPr>
          <p:spPr>
            <a:xfrm>
              <a:off x="4377077" y="1987623"/>
              <a:ext cx="759214" cy="759214"/>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2" name="Graphic 41">
              <a:extLst>
                <a:ext uri="{FF2B5EF4-FFF2-40B4-BE49-F238E27FC236}">
                  <a16:creationId xmlns:a16="http://schemas.microsoft.com/office/drawing/2014/main" id="{1786BD5E-FFE3-4274-9226-78EE06AF4C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517505" y="2128051"/>
              <a:ext cx="478358" cy="478358"/>
            </a:xfrm>
            <a:prstGeom prst="rect">
              <a:avLst/>
            </a:prstGeom>
          </p:spPr>
        </p:pic>
      </p:grpSp>
      <p:sp>
        <p:nvSpPr>
          <p:cNvPr id="43" name="Rectangle: Rounded Corners 42">
            <a:extLst>
              <a:ext uri="{FF2B5EF4-FFF2-40B4-BE49-F238E27FC236}">
                <a16:creationId xmlns:a16="http://schemas.microsoft.com/office/drawing/2014/main" id="{CF9AC36B-E77C-4A90-964A-248F19E3DFAA}"/>
              </a:ext>
            </a:extLst>
          </p:cNvPr>
          <p:cNvSpPr/>
          <p:nvPr/>
        </p:nvSpPr>
        <p:spPr>
          <a:xfrm>
            <a:off x="8024643" y="1326589"/>
            <a:ext cx="3380576" cy="555905"/>
          </a:xfrm>
          <a:prstGeom prst="roundRect">
            <a:avLst>
              <a:gd name="adj" fmla="val 50000"/>
            </a:avLst>
          </a:prstGeom>
          <a:solidFill>
            <a:schemeClr val="accent3">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12000" rtlCol="0" anchor="ctr"/>
          <a:lstStyle/>
          <a:p>
            <a:r>
              <a:rPr lang="en-AU" sz="2000" dirty="0">
                <a:solidFill>
                  <a:schemeClr val="accent3"/>
                </a:solidFill>
                <a:latin typeface="Arial Rounded MT Bold" panose="020F0704030504030204" pitchFamily="34" charset="0"/>
              </a:rPr>
              <a:t>Outcomes</a:t>
            </a:r>
          </a:p>
        </p:txBody>
      </p:sp>
      <p:grpSp>
        <p:nvGrpSpPr>
          <p:cNvPr id="44" name="Group 43">
            <a:extLst>
              <a:ext uri="{FF2B5EF4-FFF2-40B4-BE49-F238E27FC236}">
                <a16:creationId xmlns:a16="http://schemas.microsoft.com/office/drawing/2014/main" id="{3871545F-9303-4E2C-9DC2-17174EEF40A2}"/>
              </a:ext>
            </a:extLst>
          </p:cNvPr>
          <p:cNvGrpSpPr/>
          <p:nvPr/>
        </p:nvGrpSpPr>
        <p:grpSpPr>
          <a:xfrm>
            <a:off x="8024643" y="1329455"/>
            <a:ext cx="553040" cy="553040"/>
            <a:chOff x="4377077" y="1987623"/>
            <a:chExt cx="759214" cy="759214"/>
          </a:xfrm>
        </p:grpSpPr>
        <p:sp>
          <p:nvSpPr>
            <p:cNvPr id="45" name="Oval 44">
              <a:extLst>
                <a:ext uri="{FF2B5EF4-FFF2-40B4-BE49-F238E27FC236}">
                  <a16:creationId xmlns:a16="http://schemas.microsoft.com/office/drawing/2014/main" id="{9F2F4A17-07B6-4519-B7C0-776A3580D526}"/>
                </a:ext>
              </a:extLst>
            </p:cNvPr>
            <p:cNvSpPr/>
            <p:nvPr/>
          </p:nvSpPr>
          <p:spPr>
            <a:xfrm>
              <a:off x="4377077" y="1987623"/>
              <a:ext cx="759214" cy="75921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6" name="Graphic 45">
              <a:extLst>
                <a:ext uri="{FF2B5EF4-FFF2-40B4-BE49-F238E27FC236}">
                  <a16:creationId xmlns:a16="http://schemas.microsoft.com/office/drawing/2014/main" id="{60B3831B-A807-43EC-9E5E-1C798353537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4517505" y="2128051"/>
              <a:ext cx="478358" cy="478358"/>
            </a:xfrm>
            <a:prstGeom prst="rect">
              <a:avLst/>
            </a:prstGeom>
          </p:spPr>
        </p:pic>
      </p:grpSp>
      <p:sp>
        <p:nvSpPr>
          <p:cNvPr id="47" name="TextBox 46">
            <a:extLst>
              <a:ext uri="{FF2B5EF4-FFF2-40B4-BE49-F238E27FC236}">
                <a16:creationId xmlns:a16="http://schemas.microsoft.com/office/drawing/2014/main" id="{7FDF7E63-7C77-46DB-AEC3-E85B8E34E603}"/>
              </a:ext>
            </a:extLst>
          </p:cNvPr>
          <p:cNvSpPr txBox="1"/>
          <p:nvPr/>
        </p:nvSpPr>
        <p:spPr>
          <a:xfrm>
            <a:off x="4370840" y="2090710"/>
            <a:ext cx="3153909" cy="2237664"/>
          </a:xfrm>
          <a:prstGeom prst="rect">
            <a:avLst/>
          </a:prstGeom>
          <a:noFill/>
        </p:spPr>
        <p:txBody>
          <a:bodyPr wrap="square">
            <a:spAutoFit/>
          </a:bodyPr>
          <a:lstStyle/>
          <a:p>
            <a:pPr marL="285750" indent="-285750" algn="l">
              <a:lnSpc>
                <a:spcPct val="110000"/>
              </a:lnSpc>
              <a:spcBef>
                <a:spcPts val="600"/>
              </a:spcBef>
              <a:spcAft>
                <a:spcPts val="600"/>
              </a:spcAft>
              <a:buClr>
                <a:schemeClr val="accent2">
                  <a:lumMod val="75000"/>
                </a:schemeClr>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Inadequate consideration of the views of family members/carers was the most frequent issue raised in complaints to the MHCC about Latrobe Regional Hospital, at much higher levels than the sector.</a:t>
            </a:r>
          </a:p>
        </p:txBody>
      </p:sp>
      <p:sp>
        <p:nvSpPr>
          <p:cNvPr id="48" name="TextBox 47">
            <a:extLst>
              <a:ext uri="{FF2B5EF4-FFF2-40B4-BE49-F238E27FC236}">
                <a16:creationId xmlns:a16="http://schemas.microsoft.com/office/drawing/2014/main" id="{41C2AB24-194D-4981-922B-E9B156A98E95}"/>
              </a:ext>
            </a:extLst>
          </p:cNvPr>
          <p:cNvSpPr txBox="1"/>
          <p:nvPr/>
        </p:nvSpPr>
        <p:spPr>
          <a:xfrm>
            <a:off x="8137976" y="2090710"/>
            <a:ext cx="3153909" cy="3745769"/>
          </a:xfrm>
          <a:prstGeom prst="rect">
            <a:avLst/>
          </a:prstGeom>
          <a:noFill/>
        </p:spPr>
        <p:txBody>
          <a:bodyPr wrap="square">
            <a:spAutoFit/>
          </a:bodyPr>
          <a:lstStyle/>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In complaints made directly to the service, Latrobe Regional Hospital has largely maintained its complaint outcome reporting.</a:t>
            </a:r>
          </a:p>
          <a:p>
            <a:pPr marL="285750" indent="-285750" algn="l">
              <a:lnSpc>
                <a:spcPct val="110000"/>
              </a:lnSpc>
              <a:spcBef>
                <a:spcPts val="600"/>
              </a:spcBef>
              <a:spcAft>
                <a:spcPts val="600"/>
              </a:spcAft>
              <a:buClr>
                <a:schemeClr val="accent6"/>
              </a:buClr>
              <a:buFont typeface="Franklin Gothic Book" panose="020B0503020102020204" pitchFamily="34" charset="0"/>
              <a:buChar char="●"/>
            </a:pPr>
            <a:r>
              <a:rPr lang="en-US" sz="1600" dirty="0">
                <a:solidFill>
                  <a:schemeClr val="accent3"/>
                </a:solidFill>
                <a:latin typeface="Arial Nova Light" panose="020B0304020202020204" pitchFamily="34" charset="0"/>
                <a:cs typeface="Arial" panose="020B0604020202020204" pitchFamily="34" charset="0"/>
              </a:rPr>
              <a:t>Notably, many complaints closed in 2019-20 resulted in an apology. The MHCC would be interested to learn from Latrobe Regional Hospital of any practices, policies or procedures that might have facilitated this.</a:t>
            </a:r>
          </a:p>
        </p:txBody>
      </p:sp>
    </p:spTree>
    <p:extLst>
      <p:ext uri="{BB962C8B-B14F-4D97-AF65-F5344CB8AC3E}">
        <p14:creationId xmlns:p14="http://schemas.microsoft.com/office/powerpoint/2010/main" val="3783533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Top Corners Rounded 2">
            <a:extLst>
              <a:ext uri="{FF2B5EF4-FFF2-40B4-BE49-F238E27FC236}">
                <a16:creationId xmlns:a16="http://schemas.microsoft.com/office/drawing/2014/main" id="{0934BBAE-7D57-45F4-A268-F641EE4B783C}"/>
              </a:ext>
            </a:extLst>
          </p:cNvPr>
          <p:cNvSpPr/>
          <p:nvPr/>
        </p:nvSpPr>
        <p:spPr>
          <a:xfrm rot="16200000">
            <a:off x="5969000" y="-292100"/>
            <a:ext cx="4940300" cy="7505700"/>
          </a:xfrm>
          <a:prstGeom prst="round2SameRect">
            <a:avLst>
              <a:gd name="adj1" fmla="val 3842"/>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6" name="Title 1">
            <a:extLst>
              <a:ext uri="{FF2B5EF4-FFF2-40B4-BE49-F238E27FC236}">
                <a16:creationId xmlns:a16="http://schemas.microsoft.com/office/drawing/2014/main" id="{BE059322-5416-4AE2-8788-AD5DB3F4501E}"/>
              </a:ext>
            </a:extLst>
          </p:cNvPr>
          <p:cNvSpPr txBox="1">
            <a:spLocks/>
          </p:cNvSpPr>
          <p:nvPr/>
        </p:nvSpPr>
        <p:spPr>
          <a:xfrm>
            <a:off x="393940" y="1155262"/>
            <a:ext cx="4112072" cy="498942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Purpose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The purpose of this summary presentation is to showcase key data about complaints made to the MHCC about the service, as well as complaints made directly to the service.</a:t>
            </a:r>
          </a:p>
          <a:p>
            <a:pPr algn="l">
              <a:lnSpc>
                <a:spcPct val="100000"/>
              </a:lnSpc>
              <a:spcBef>
                <a:spcPts val="600"/>
              </a:spcBef>
              <a:spcAft>
                <a:spcPts val="600"/>
              </a:spcAft>
            </a:pPr>
            <a:r>
              <a:rPr lang="en-US" sz="1800">
                <a:solidFill>
                  <a:schemeClr val="accent3"/>
                </a:solidFill>
                <a:latin typeface="Arial Nova Light" panose="020B0304020202020204" pitchFamily="34" charset="0"/>
                <a:cs typeface="Arial" panose="020B0604020202020204" pitchFamily="34" charset="0"/>
              </a:rPr>
              <a:t>This </a:t>
            </a:r>
            <a:r>
              <a:rPr lang="en-US" sz="1800" dirty="0">
                <a:solidFill>
                  <a:schemeClr val="accent3"/>
                </a:solidFill>
                <a:latin typeface="Arial Nova Light" panose="020B0304020202020204" pitchFamily="34" charset="0"/>
                <a:cs typeface="Arial" panose="020B0604020202020204" pitchFamily="34" charset="0"/>
              </a:rPr>
              <a:t>summary outlines a range of complaints statistics, including who complainants are, what issues are raised, and how the complaints are resolved.</a:t>
            </a:r>
          </a:p>
          <a:p>
            <a:pPr algn="l">
              <a:lnSpc>
                <a:spcPct val="100000"/>
              </a:lnSpc>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0E17B297-149D-45E0-919D-037F9527F336}"/>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Introduction</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2E25979D-22CF-41E1-AA20-9D00F3066897}"/>
              </a:ext>
            </a:extLst>
          </p:cNvPr>
          <p:cNvSpPr txBox="1">
            <a:spLocks/>
          </p:cNvSpPr>
          <p:nvPr/>
        </p:nvSpPr>
        <p:spPr>
          <a:xfrm>
            <a:off x="4883085" y="1155262"/>
            <a:ext cx="6772339" cy="458513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Interpreting the data</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Caution should be used when drawing conclusions from relative numbers of complaints reported by services.</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High numbers of complaints reported by services may represent effective complaints reporting processes, a positive complaints culture and/or demonstrate high numbers of issues experienced by people who use the service.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Conversely, low numbers of complaints may indicate issues with the recording of complaints or the service’s approach to complaints, or a high level of satisfaction with the service.</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Complaints represent people's experience, and a sign of a positive complaints culture would be higher numbers of complaints to services and lower number of complaints to the MHCC, reflecting that people feel confident to raise their concerns with the service.</a:t>
            </a:r>
          </a:p>
        </p:txBody>
      </p:sp>
    </p:spTree>
    <p:extLst>
      <p:ext uri="{BB962C8B-B14F-4D97-AF65-F5344CB8AC3E}">
        <p14:creationId xmlns:p14="http://schemas.microsoft.com/office/powerpoint/2010/main" val="547480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93940" y="301476"/>
            <a:ext cx="11359910" cy="853786"/>
          </a:xfrm>
        </p:spPr>
        <p:txBody>
          <a:bodyPr anchor="t">
            <a:normAutofit/>
          </a:bodyPr>
          <a:lstStyle/>
          <a:p>
            <a:pPr algn="l"/>
            <a:r>
              <a:rPr lang="en-AU" sz="3600" b="1" dirty="0">
                <a:solidFill>
                  <a:schemeClr val="accent3"/>
                </a:solidFill>
                <a:latin typeface="Arial Rounded MT Bold" panose="020F0704030504030204" pitchFamily="34" charset="0"/>
                <a:cs typeface="Arial" panose="020B0604020202020204" pitchFamily="34" charset="0"/>
              </a:rPr>
              <a:t>The role of the MHCC</a:t>
            </a:r>
            <a:endParaRPr lang="en-AU" sz="3600" b="1" i="1" dirty="0">
              <a:solidFill>
                <a:schemeClr val="accent3"/>
              </a:solidFill>
              <a:latin typeface="Arial Rounded MT Bold" panose="020F0704030504030204" pitchFamily="34" charset="0"/>
              <a:cs typeface="Arial" panose="020B0604020202020204" pitchFamily="34" charset="0"/>
            </a:endParaRPr>
          </a:p>
        </p:txBody>
      </p:sp>
      <p:sp>
        <p:nvSpPr>
          <p:cNvPr id="37" name="Title 1">
            <a:extLst>
              <a:ext uri="{FF2B5EF4-FFF2-40B4-BE49-F238E27FC236}">
                <a16:creationId xmlns:a16="http://schemas.microsoft.com/office/drawing/2014/main" id="{A2574EBC-FABB-45B3-B558-D4D5EA5DB5BD}"/>
              </a:ext>
            </a:extLst>
          </p:cNvPr>
          <p:cNvSpPr txBox="1">
            <a:spLocks/>
          </p:cNvSpPr>
          <p:nvPr/>
        </p:nvSpPr>
        <p:spPr>
          <a:xfrm>
            <a:off x="393940" y="1057499"/>
            <a:ext cx="6790631" cy="93504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400" dirty="0">
                <a:solidFill>
                  <a:schemeClr val="accent3"/>
                </a:solidFill>
                <a:latin typeface="Arial Nova Light" panose="020B0304020202020204" pitchFamily="34" charset="0"/>
                <a:cs typeface="Arial" panose="020B0604020202020204" pitchFamily="34" charset="0"/>
              </a:rPr>
              <a:t>The MHCC collates and analyses complaints data about public mental health services to:</a:t>
            </a:r>
            <a:endParaRPr lang="en-AU" sz="2400" dirty="0">
              <a:solidFill>
                <a:schemeClr val="accent3"/>
              </a:solidFill>
              <a:latin typeface="Arial Nova Light" panose="020B0304020202020204" pitchFamily="34" charset="0"/>
              <a:cs typeface="Arial" panose="020B0604020202020204" pitchFamily="34" charset="0"/>
            </a:endParaRPr>
          </a:p>
        </p:txBody>
      </p:sp>
      <p:grpSp>
        <p:nvGrpSpPr>
          <p:cNvPr id="26" name="Group 25">
            <a:extLst>
              <a:ext uri="{FF2B5EF4-FFF2-40B4-BE49-F238E27FC236}">
                <a16:creationId xmlns:a16="http://schemas.microsoft.com/office/drawing/2014/main" id="{57B3EE19-C1B3-4E0B-9F26-44A707A4F3A6}"/>
              </a:ext>
            </a:extLst>
          </p:cNvPr>
          <p:cNvGrpSpPr/>
          <p:nvPr/>
        </p:nvGrpSpPr>
        <p:grpSpPr>
          <a:xfrm>
            <a:off x="910283" y="2250530"/>
            <a:ext cx="3507948" cy="923330"/>
            <a:chOff x="1367483" y="2729866"/>
            <a:chExt cx="3507948" cy="923330"/>
          </a:xfrm>
        </p:grpSpPr>
        <p:sp>
          <p:nvSpPr>
            <p:cNvPr id="22" name="TextBox 21">
              <a:extLst>
                <a:ext uri="{FF2B5EF4-FFF2-40B4-BE49-F238E27FC236}">
                  <a16:creationId xmlns:a16="http://schemas.microsoft.com/office/drawing/2014/main" id="{81BE13D9-F982-4B62-9B19-66C858F03360}"/>
                </a:ext>
              </a:extLst>
            </p:cNvPr>
            <p:cNvSpPr txBox="1"/>
            <p:nvPr/>
          </p:nvSpPr>
          <p:spPr>
            <a:xfrm>
              <a:off x="2443773" y="2729866"/>
              <a:ext cx="2431658"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identify key themes </a:t>
              </a:r>
              <a:r>
                <a:rPr lang="en-US" dirty="0">
                  <a:solidFill>
                    <a:schemeClr val="accent3"/>
                  </a:solidFill>
                  <a:latin typeface="Arial Nova Light" panose="020B0304020202020204" pitchFamily="34" charset="0"/>
                  <a:cs typeface="Arial" panose="020B0604020202020204" pitchFamily="34" charset="0"/>
                </a:rPr>
                <a:t>and emerging issues across the sector</a:t>
              </a:r>
            </a:p>
          </p:txBody>
        </p:sp>
        <p:grpSp>
          <p:nvGrpSpPr>
            <p:cNvPr id="15" name="Group 14">
              <a:extLst>
                <a:ext uri="{FF2B5EF4-FFF2-40B4-BE49-F238E27FC236}">
                  <a16:creationId xmlns:a16="http://schemas.microsoft.com/office/drawing/2014/main" id="{A24FE881-0D54-4C41-989A-6BB7B98E92CA}"/>
                </a:ext>
              </a:extLst>
            </p:cNvPr>
            <p:cNvGrpSpPr/>
            <p:nvPr/>
          </p:nvGrpSpPr>
          <p:grpSpPr>
            <a:xfrm>
              <a:off x="1367483" y="2729866"/>
              <a:ext cx="925690" cy="923330"/>
              <a:chOff x="763615" y="2872741"/>
              <a:chExt cx="925690" cy="923330"/>
            </a:xfrm>
          </p:grpSpPr>
          <p:sp>
            <p:nvSpPr>
              <p:cNvPr id="9" name="Rectangle: Diagonal Corners Rounded 8">
                <a:extLst>
                  <a:ext uri="{FF2B5EF4-FFF2-40B4-BE49-F238E27FC236}">
                    <a16:creationId xmlns:a16="http://schemas.microsoft.com/office/drawing/2014/main" id="{83DD7568-02C9-4057-B8D6-188B990D6AF2}"/>
                  </a:ext>
                </a:extLst>
              </p:cNvPr>
              <p:cNvSpPr/>
              <p:nvPr/>
            </p:nvSpPr>
            <p:spPr>
              <a:xfrm flipH="1">
                <a:off x="763615" y="2872741"/>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8" name="Graphic 17" descr="Magnifying glass with solid fill">
                <a:extLst>
                  <a:ext uri="{FF2B5EF4-FFF2-40B4-BE49-F238E27FC236}">
                    <a16:creationId xmlns:a16="http://schemas.microsoft.com/office/drawing/2014/main" id="{3E29D065-AADD-4EF3-ABE7-02A243585CD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5400000">
                <a:off x="833529" y="2955427"/>
                <a:ext cx="756000" cy="756000"/>
              </a:xfrm>
              <a:prstGeom prst="rect">
                <a:avLst/>
              </a:prstGeom>
            </p:spPr>
          </p:pic>
        </p:grpSp>
      </p:grpSp>
      <p:grpSp>
        <p:nvGrpSpPr>
          <p:cNvPr id="27" name="Group 26">
            <a:extLst>
              <a:ext uri="{FF2B5EF4-FFF2-40B4-BE49-F238E27FC236}">
                <a16:creationId xmlns:a16="http://schemas.microsoft.com/office/drawing/2014/main" id="{C4BE2850-CB47-46FC-A308-9A71E63C6F00}"/>
              </a:ext>
            </a:extLst>
          </p:cNvPr>
          <p:cNvGrpSpPr/>
          <p:nvPr/>
        </p:nvGrpSpPr>
        <p:grpSpPr>
          <a:xfrm>
            <a:off x="910283" y="3557993"/>
            <a:ext cx="4287033" cy="923330"/>
            <a:chOff x="1367483" y="4037329"/>
            <a:chExt cx="4287033" cy="923330"/>
          </a:xfrm>
        </p:grpSpPr>
        <p:sp>
          <p:nvSpPr>
            <p:cNvPr id="24" name="TextBox 23">
              <a:extLst>
                <a:ext uri="{FF2B5EF4-FFF2-40B4-BE49-F238E27FC236}">
                  <a16:creationId xmlns:a16="http://schemas.microsoft.com/office/drawing/2014/main" id="{665E99F9-2CE5-4EDB-86BD-F29FF5E059F8}"/>
                </a:ext>
              </a:extLst>
            </p:cNvPr>
            <p:cNvSpPr txBox="1"/>
            <p:nvPr/>
          </p:nvSpPr>
          <p:spPr>
            <a:xfrm>
              <a:off x="2458335" y="4037329"/>
              <a:ext cx="3196181"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increase awareness </a:t>
              </a:r>
              <a:r>
                <a:rPr lang="en-US" dirty="0">
                  <a:solidFill>
                    <a:schemeClr val="accent3"/>
                  </a:solidFill>
                  <a:latin typeface="Arial Nova Light" panose="020B0304020202020204" pitchFamily="34" charset="0"/>
                  <a:cs typeface="Arial" panose="020B0604020202020204" pitchFamily="34" charset="0"/>
                </a:rPr>
                <a:t>of systemic issues and improvement opportunities</a:t>
              </a:r>
            </a:p>
          </p:txBody>
        </p:sp>
        <p:grpSp>
          <p:nvGrpSpPr>
            <p:cNvPr id="14" name="Group 13">
              <a:extLst>
                <a:ext uri="{FF2B5EF4-FFF2-40B4-BE49-F238E27FC236}">
                  <a16:creationId xmlns:a16="http://schemas.microsoft.com/office/drawing/2014/main" id="{CED7C3F0-5E7D-4A92-96D7-2ED2F32F3ACF}"/>
                </a:ext>
              </a:extLst>
            </p:cNvPr>
            <p:cNvGrpSpPr/>
            <p:nvPr/>
          </p:nvGrpSpPr>
          <p:grpSpPr>
            <a:xfrm>
              <a:off x="1367483" y="4037329"/>
              <a:ext cx="925690" cy="923330"/>
              <a:chOff x="763615" y="4143440"/>
              <a:chExt cx="925690" cy="923330"/>
            </a:xfrm>
          </p:grpSpPr>
          <p:sp>
            <p:nvSpPr>
              <p:cNvPr id="33" name="Rectangle: Diagonal Corners Rounded 32">
                <a:extLst>
                  <a:ext uri="{FF2B5EF4-FFF2-40B4-BE49-F238E27FC236}">
                    <a16:creationId xmlns:a16="http://schemas.microsoft.com/office/drawing/2014/main" id="{F3CFFEF8-A27B-4C0B-8AFB-2077B003DD32}"/>
                  </a:ext>
                </a:extLst>
              </p:cNvPr>
              <p:cNvSpPr/>
              <p:nvPr/>
            </p:nvSpPr>
            <p:spPr>
              <a:xfrm>
                <a:off x="763615" y="4143440"/>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3"/>
                  </a:solidFill>
                  <a:latin typeface="Arial Nova Light" panose="020B0304020202020204" pitchFamily="34" charset="0"/>
                </a:endParaRPr>
              </a:p>
            </p:txBody>
          </p:sp>
          <p:pic>
            <p:nvPicPr>
              <p:cNvPr id="20" name="Graphic 19" descr="Chat with solid fill">
                <a:extLst>
                  <a:ext uri="{FF2B5EF4-FFF2-40B4-BE49-F238E27FC236}">
                    <a16:creationId xmlns:a16="http://schemas.microsoft.com/office/drawing/2014/main" id="{17FD1C66-92ED-4CD0-96CB-0C2EA6FE820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3094" y="4290291"/>
                <a:ext cx="756000" cy="756000"/>
              </a:xfrm>
              <a:prstGeom prst="rect">
                <a:avLst/>
              </a:prstGeom>
            </p:spPr>
          </p:pic>
        </p:grpSp>
      </p:grpSp>
      <p:grpSp>
        <p:nvGrpSpPr>
          <p:cNvPr id="29" name="Group 28">
            <a:extLst>
              <a:ext uri="{FF2B5EF4-FFF2-40B4-BE49-F238E27FC236}">
                <a16:creationId xmlns:a16="http://schemas.microsoft.com/office/drawing/2014/main" id="{7DEE19F8-352C-47FA-86B3-98F7B59D395C}"/>
              </a:ext>
            </a:extLst>
          </p:cNvPr>
          <p:cNvGrpSpPr/>
          <p:nvPr/>
        </p:nvGrpSpPr>
        <p:grpSpPr>
          <a:xfrm>
            <a:off x="5451009" y="2250530"/>
            <a:ext cx="4506409" cy="923330"/>
            <a:chOff x="5908209" y="2729866"/>
            <a:chExt cx="4506409" cy="923330"/>
          </a:xfrm>
        </p:grpSpPr>
        <p:sp>
          <p:nvSpPr>
            <p:cNvPr id="25" name="TextBox 24">
              <a:extLst>
                <a:ext uri="{FF2B5EF4-FFF2-40B4-BE49-F238E27FC236}">
                  <a16:creationId xmlns:a16="http://schemas.microsoft.com/office/drawing/2014/main" id="{A378D262-EDD2-415D-B840-33367307F963}"/>
                </a:ext>
              </a:extLst>
            </p:cNvPr>
            <p:cNvSpPr txBox="1"/>
            <p:nvPr/>
          </p:nvSpPr>
          <p:spPr>
            <a:xfrm>
              <a:off x="6989076" y="2729866"/>
              <a:ext cx="3425542" cy="923330"/>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gain insights into the concerns/experiences </a:t>
              </a:r>
              <a:r>
                <a:rPr lang="en-US" dirty="0">
                  <a:solidFill>
                    <a:schemeClr val="accent3"/>
                  </a:solidFill>
                  <a:latin typeface="Arial Nova Light" panose="020B0304020202020204" pitchFamily="34" charset="0"/>
                  <a:cs typeface="Arial" panose="020B0604020202020204" pitchFamily="34" charset="0"/>
                </a:rPr>
                <a:t>of consumers, families and carers</a:t>
              </a:r>
            </a:p>
          </p:txBody>
        </p:sp>
        <p:grpSp>
          <p:nvGrpSpPr>
            <p:cNvPr id="16" name="Group 15">
              <a:extLst>
                <a:ext uri="{FF2B5EF4-FFF2-40B4-BE49-F238E27FC236}">
                  <a16:creationId xmlns:a16="http://schemas.microsoft.com/office/drawing/2014/main" id="{CD88C5CF-CBCF-4890-8045-1E074504837E}"/>
                </a:ext>
              </a:extLst>
            </p:cNvPr>
            <p:cNvGrpSpPr/>
            <p:nvPr/>
          </p:nvGrpSpPr>
          <p:grpSpPr>
            <a:xfrm>
              <a:off x="5908209" y="2729866"/>
              <a:ext cx="925690" cy="923330"/>
              <a:chOff x="5304341" y="2872741"/>
              <a:chExt cx="925690" cy="923330"/>
            </a:xfrm>
          </p:grpSpPr>
          <p:sp>
            <p:nvSpPr>
              <p:cNvPr id="34" name="Rectangle: Diagonal Corners Rounded 33">
                <a:extLst>
                  <a:ext uri="{FF2B5EF4-FFF2-40B4-BE49-F238E27FC236}">
                    <a16:creationId xmlns:a16="http://schemas.microsoft.com/office/drawing/2014/main" id="{6D725332-667F-4EE9-A3EB-5A26A397184A}"/>
                  </a:ext>
                </a:extLst>
              </p:cNvPr>
              <p:cNvSpPr/>
              <p:nvPr/>
            </p:nvSpPr>
            <p:spPr>
              <a:xfrm>
                <a:off x="5304341" y="2872741"/>
                <a:ext cx="925690" cy="923330"/>
              </a:xfrm>
              <a:prstGeom prst="round2DiagRect">
                <a:avLst>
                  <a:gd name="adj1" fmla="val 4288"/>
                  <a:gd name="adj2"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8" name="Graphic 7" descr="Social network with solid fill">
                <a:extLst>
                  <a:ext uri="{FF2B5EF4-FFF2-40B4-BE49-F238E27FC236}">
                    <a16:creationId xmlns:a16="http://schemas.microsoft.com/office/drawing/2014/main" id="{B86A1022-7306-4420-BD75-420B32BA01D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8356" y="2941766"/>
                <a:ext cx="756000" cy="756000"/>
              </a:xfrm>
              <a:prstGeom prst="rect">
                <a:avLst/>
              </a:prstGeom>
            </p:spPr>
          </p:pic>
        </p:grpSp>
      </p:grpSp>
      <p:grpSp>
        <p:nvGrpSpPr>
          <p:cNvPr id="28" name="Group 27">
            <a:extLst>
              <a:ext uri="{FF2B5EF4-FFF2-40B4-BE49-F238E27FC236}">
                <a16:creationId xmlns:a16="http://schemas.microsoft.com/office/drawing/2014/main" id="{336225A6-0B1B-4C83-A6FD-D64547D0571D}"/>
              </a:ext>
            </a:extLst>
          </p:cNvPr>
          <p:cNvGrpSpPr/>
          <p:nvPr/>
        </p:nvGrpSpPr>
        <p:grpSpPr>
          <a:xfrm>
            <a:off x="910283" y="4865455"/>
            <a:ext cx="3507947" cy="935046"/>
            <a:chOff x="1367483" y="5344791"/>
            <a:chExt cx="3507947" cy="935046"/>
          </a:xfrm>
        </p:grpSpPr>
        <p:sp>
          <p:nvSpPr>
            <p:cNvPr id="36" name="TextBox 35">
              <a:extLst>
                <a:ext uri="{FF2B5EF4-FFF2-40B4-BE49-F238E27FC236}">
                  <a16:creationId xmlns:a16="http://schemas.microsoft.com/office/drawing/2014/main" id="{F8898A7F-8F37-4E56-BFE1-EB95029909FB}"/>
                </a:ext>
              </a:extLst>
            </p:cNvPr>
            <p:cNvSpPr txBox="1"/>
            <p:nvPr/>
          </p:nvSpPr>
          <p:spPr>
            <a:xfrm>
              <a:off x="2481739" y="5344791"/>
              <a:ext cx="2393691" cy="646331"/>
            </a:xfrm>
            <a:prstGeom prst="rect">
              <a:avLst/>
            </a:prstGeom>
            <a:noFill/>
          </p:spPr>
          <p:txBody>
            <a:bodyPr wrap="square">
              <a:spAutoFit/>
            </a:bodyPr>
            <a:lstStyle/>
            <a:p>
              <a:pPr>
                <a:spcBef>
                  <a:spcPts val="600"/>
                </a:spcBef>
                <a:spcAft>
                  <a:spcPts val="600"/>
                </a:spcAft>
              </a:pPr>
              <a:r>
                <a:rPr lang="en-US" b="1" dirty="0">
                  <a:solidFill>
                    <a:schemeClr val="accent3"/>
                  </a:solidFill>
                  <a:latin typeface="Arial Nova Light" panose="020B0304020202020204" pitchFamily="34" charset="0"/>
                  <a:cs typeface="Arial" panose="020B0604020202020204" pitchFamily="34" charset="0"/>
                </a:rPr>
                <a:t>inform our projects </a:t>
              </a:r>
              <a:r>
                <a:rPr lang="en-US" dirty="0">
                  <a:solidFill>
                    <a:schemeClr val="accent3"/>
                  </a:solidFill>
                  <a:latin typeface="Arial Nova Light" panose="020B0304020202020204" pitchFamily="34" charset="0"/>
                  <a:cs typeface="Arial" panose="020B0604020202020204" pitchFamily="34" charset="0"/>
                </a:rPr>
                <a:t>and recommendations</a:t>
              </a:r>
            </a:p>
          </p:txBody>
        </p:sp>
        <p:grpSp>
          <p:nvGrpSpPr>
            <p:cNvPr id="13" name="Group 12">
              <a:extLst>
                <a:ext uri="{FF2B5EF4-FFF2-40B4-BE49-F238E27FC236}">
                  <a16:creationId xmlns:a16="http://schemas.microsoft.com/office/drawing/2014/main" id="{AC014129-91F2-40DF-997B-824BA6A210CA}"/>
                </a:ext>
              </a:extLst>
            </p:cNvPr>
            <p:cNvGrpSpPr/>
            <p:nvPr/>
          </p:nvGrpSpPr>
          <p:grpSpPr>
            <a:xfrm>
              <a:off x="1367483" y="5344791"/>
              <a:ext cx="937436" cy="935046"/>
              <a:chOff x="763615" y="5487666"/>
              <a:chExt cx="937436" cy="935046"/>
            </a:xfrm>
          </p:grpSpPr>
          <p:sp>
            <p:nvSpPr>
              <p:cNvPr id="38" name="Rectangle: Diagonal Corners Rounded 37">
                <a:extLst>
                  <a:ext uri="{FF2B5EF4-FFF2-40B4-BE49-F238E27FC236}">
                    <a16:creationId xmlns:a16="http://schemas.microsoft.com/office/drawing/2014/main" id="{B39C246B-2294-4F7E-8399-8FFB97CD0A96}"/>
                  </a:ext>
                </a:extLst>
              </p:cNvPr>
              <p:cNvSpPr/>
              <p:nvPr/>
            </p:nvSpPr>
            <p:spPr>
              <a:xfrm flipH="1">
                <a:off x="763615" y="5487666"/>
                <a:ext cx="937436" cy="935046"/>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39" name="Graphic 38" descr="Lightbulb and gear with solid fill">
                <a:extLst>
                  <a:ext uri="{FF2B5EF4-FFF2-40B4-BE49-F238E27FC236}">
                    <a16:creationId xmlns:a16="http://schemas.microsoft.com/office/drawing/2014/main" id="{7A7D5155-7AB6-40A7-A516-415B1D38A4D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5375" y="5589532"/>
                <a:ext cx="756000" cy="756000"/>
              </a:xfrm>
              <a:prstGeom prst="rect">
                <a:avLst/>
              </a:prstGeom>
            </p:spPr>
          </p:pic>
        </p:grpSp>
      </p:grpSp>
      <p:grpSp>
        <p:nvGrpSpPr>
          <p:cNvPr id="30" name="Group 29">
            <a:extLst>
              <a:ext uri="{FF2B5EF4-FFF2-40B4-BE49-F238E27FC236}">
                <a16:creationId xmlns:a16="http://schemas.microsoft.com/office/drawing/2014/main" id="{4A7410B0-D59D-4C4C-B0DB-251C3C4AE15A}"/>
              </a:ext>
            </a:extLst>
          </p:cNvPr>
          <p:cNvGrpSpPr/>
          <p:nvPr/>
        </p:nvGrpSpPr>
        <p:grpSpPr>
          <a:xfrm>
            <a:off x="5439137" y="3557993"/>
            <a:ext cx="4227078" cy="923330"/>
            <a:chOff x="5896337" y="4037329"/>
            <a:chExt cx="4227078" cy="923330"/>
          </a:xfrm>
        </p:grpSpPr>
        <p:sp>
          <p:nvSpPr>
            <p:cNvPr id="23" name="TextBox 22">
              <a:extLst>
                <a:ext uri="{FF2B5EF4-FFF2-40B4-BE49-F238E27FC236}">
                  <a16:creationId xmlns:a16="http://schemas.microsoft.com/office/drawing/2014/main" id="{667F0F12-8FAB-47EE-B17A-206F3ABD5BA1}"/>
                </a:ext>
              </a:extLst>
            </p:cNvPr>
            <p:cNvSpPr txBox="1"/>
            <p:nvPr/>
          </p:nvSpPr>
          <p:spPr>
            <a:xfrm>
              <a:off x="7004721" y="4037329"/>
              <a:ext cx="3118694" cy="923330"/>
            </a:xfrm>
            <a:prstGeom prst="rect">
              <a:avLst/>
            </a:prstGeom>
            <a:noFill/>
          </p:spPr>
          <p:txBody>
            <a:bodyPr wrap="square">
              <a:spAutoFit/>
            </a:bodyPr>
            <a:lstStyle/>
            <a:p>
              <a:pPr>
                <a:spcBef>
                  <a:spcPts val="600"/>
                </a:spcBef>
                <a:spcAft>
                  <a:spcPts val="600"/>
                </a:spcAft>
              </a:pPr>
              <a:r>
                <a:rPr lang="en-US" dirty="0">
                  <a:solidFill>
                    <a:schemeClr val="accent3"/>
                  </a:solidFill>
                  <a:latin typeface="Arial Nova Light" panose="020B0304020202020204" pitchFamily="34" charset="0"/>
                  <a:cs typeface="Arial" panose="020B0604020202020204" pitchFamily="34" charset="0"/>
                </a:rPr>
                <a:t>understand the </a:t>
              </a:r>
              <a:r>
                <a:rPr lang="en-US" b="1" dirty="0">
                  <a:solidFill>
                    <a:schemeClr val="accent3"/>
                  </a:solidFill>
                  <a:latin typeface="Arial Nova Light" panose="020B0304020202020204" pitchFamily="34" charset="0"/>
                  <a:cs typeface="Arial" panose="020B0604020202020204" pitchFamily="34" charset="0"/>
                </a:rPr>
                <a:t>status of complaint processes </a:t>
              </a:r>
              <a:r>
                <a:rPr lang="en-US" dirty="0">
                  <a:solidFill>
                    <a:schemeClr val="accent3"/>
                  </a:solidFill>
                  <a:latin typeface="Arial Nova Light" panose="020B0304020202020204" pitchFamily="34" charset="0"/>
                  <a:cs typeface="Arial" panose="020B0604020202020204" pitchFamily="34" charset="0"/>
                </a:rPr>
                <a:t>and reporting across the sector</a:t>
              </a:r>
            </a:p>
          </p:txBody>
        </p:sp>
        <p:grpSp>
          <p:nvGrpSpPr>
            <p:cNvPr id="21" name="Group 20">
              <a:extLst>
                <a:ext uri="{FF2B5EF4-FFF2-40B4-BE49-F238E27FC236}">
                  <a16:creationId xmlns:a16="http://schemas.microsoft.com/office/drawing/2014/main" id="{39DAE658-CFAE-4F8A-BDCF-57A2BBA0B9A3}"/>
                </a:ext>
              </a:extLst>
            </p:cNvPr>
            <p:cNvGrpSpPr/>
            <p:nvPr/>
          </p:nvGrpSpPr>
          <p:grpSpPr>
            <a:xfrm>
              <a:off x="5896337" y="4037329"/>
              <a:ext cx="925690" cy="923330"/>
              <a:chOff x="5292469" y="4143440"/>
              <a:chExt cx="925690" cy="923330"/>
            </a:xfrm>
          </p:grpSpPr>
          <p:sp>
            <p:nvSpPr>
              <p:cNvPr id="35" name="Rectangle: Diagonal Corners Rounded 34">
                <a:extLst>
                  <a:ext uri="{FF2B5EF4-FFF2-40B4-BE49-F238E27FC236}">
                    <a16:creationId xmlns:a16="http://schemas.microsoft.com/office/drawing/2014/main" id="{B1770393-271F-4592-932C-4D21FAA7E4F5}"/>
                  </a:ext>
                </a:extLst>
              </p:cNvPr>
              <p:cNvSpPr/>
              <p:nvPr/>
            </p:nvSpPr>
            <p:spPr>
              <a:xfrm flipH="1">
                <a:off x="5292469" y="4143440"/>
                <a:ext cx="925690" cy="923330"/>
              </a:xfrm>
              <a:prstGeom prst="round2DiagRect">
                <a:avLst>
                  <a:gd name="adj1" fmla="val 4288"/>
                  <a:gd name="adj2"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latin typeface="Arial Nova Light" panose="020B0304020202020204" pitchFamily="34" charset="0"/>
                </a:endParaRPr>
              </a:p>
            </p:txBody>
          </p:sp>
          <p:pic>
            <p:nvPicPr>
              <p:cNvPr id="12" name="Graphic 11" descr="Workflow with solid fill">
                <a:extLst>
                  <a:ext uri="{FF2B5EF4-FFF2-40B4-BE49-F238E27FC236}">
                    <a16:creationId xmlns:a16="http://schemas.microsoft.com/office/drawing/2014/main" id="{8B295009-DC11-4B26-BDB8-F585BE93521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398356" y="4211012"/>
                <a:ext cx="756000" cy="756000"/>
              </a:xfrm>
              <a:prstGeom prst="rect">
                <a:avLst/>
              </a:prstGeom>
            </p:spPr>
          </p:pic>
        </p:grpSp>
      </p:grpSp>
    </p:spTree>
    <p:extLst>
      <p:ext uri="{BB962C8B-B14F-4D97-AF65-F5344CB8AC3E}">
        <p14:creationId xmlns:p14="http://schemas.microsoft.com/office/powerpoint/2010/main" val="327923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7DF55E5-7D10-42FA-93A5-3B611DA698C8}"/>
              </a:ext>
            </a:extLst>
          </p:cNvPr>
          <p:cNvGrpSpPr/>
          <p:nvPr/>
        </p:nvGrpSpPr>
        <p:grpSpPr>
          <a:xfrm>
            <a:off x="5339457" y="1915914"/>
            <a:ext cx="1513086" cy="1513086"/>
            <a:chOff x="4377077" y="1987623"/>
            <a:chExt cx="759214" cy="759214"/>
          </a:xfrm>
        </p:grpSpPr>
        <p:sp>
          <p:nvSpPr>
            <p:cNvPr id="6" name="Oval 5">
              <a:extLst>
                <a:ext uri="{FF2B5EF4-FFF2-40B4-BE49-F238E27FC236}">
                  <a16:creationId xmlns:a16="http://schemas.microsoft.com/office/drawing/2014/main" id="{1382C54C-1874-4C66-86EA-CB15DEC40DA8}"/>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7" name="Graphic 6" descr="Tally with solid fill">
              <a:extLst>
                <a:ext uri="{FF2B5EF4-FFF2-40B4-BE49-F238E27FC236}">
                  <a16:creationId xmlns:a16="http://schemas.microsoft.com/office/drawing/2014/main" id="{DFB07C5B-3E56-4615-95F1-4138686DBC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7505" y="2128051"/>
              <a:ext cx="478358" cy="478358"/>
            </a:xfrm>
            <a:prstGeom prst="rect">
              <a:avLst/>
            </a:prstGeom>
          </p:spPr>
        </p:pic>
      </p:grpSp>
      <p:sp>
        <p:nvSpPr>
          <p:cNvPr id="9" name="TextBox 8">
            <a:extLst>
              <a:ext uri="{FF2B5EF4-FFF2-40B4-BE49-F238E27FC236}">
                <a16:creationId xmlns:a16="http://schemas.microsoft.com/office/drawing/2014/main" id="{92495EC5-9106-4BE9-A5E2-D15114464F34}"/>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Number of complaints</a:t>
            </a:r>
          </a:p>
        </p:txBody>
      </p:sp>
    </p:spTree>
    <p:extLst>
      <p:ext uri="{BB962C8B-B14F-4D97-AF65-F5344CB8AC3E}">
        <p14:creationId xmlns:p14="http://schemas.microsoft.com/office/powerpoint/2010/main" val="363096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393940" y="2682006"/>
            <a:ext cx="5068184" cy="4061694"/>
          </a:xfrm>
          <a:prstGeom prst="rect">
            <a:avLst/>
          </a:prstGeom>
        </p:spPr>
        <p:txBody>
          <a:bodyPr vert="horz" lIns="91440" tIns="45720" rIns="91440" bIns="45720" rtlCol="0" anchor="t">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285750" indent="-285750" algn="l">
              <a:lnSpc>
                <a:spcPct val="110000"/>
              </a:lnSpc>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The number of complaints about Latrobe Regional Hospital made to the MHCC  decreased sharply in 2018-19, before remaining stable in 2019-20.</a:t>
            </a:r>
          </a:p>
          <a:p>
            <a:pPr marL="285750" indent="-285750" algn="l">
              <a:lnSpc>
                <a:spcPct val="110000"/>
              </a:lnSpc>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Conversely, the number of complaints made directly to Latrobe Regional Hospital increased in 2018-19 and remained stable in 2019-20.</a:t>
            </a:r>
          </a:p>
          <a:p>
            <a:pPr marL="285750" indent="-285750" algn="l">
              <a:lnSpc>
                <a:spcPct val="110000"/>
              </a:lnSpc>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Overall, more complaints were made to the MHCC than directly to Latrobe Regional Hospital. This has narrowed since 2018-19, and the MHCC would like to see a trend of more complaints being made directly to the service, as this suggests that consumers and family members/carers feel empowered to raise concerns directly with the service.</a:t>
            </a:r>
          </a:p>
        </p:txBody>
      </p:sp>
      <p:sp>
        <p:nvSpPr>
          <p:cNvPr id="7" name="Rectangle 6">
            <a:extLst>
              <a:ext uri="{FF2B5EF4-FFF2-40B4-BE49-F238E27FC236}">
                <a16:creationId xmlns:a16="http://schemas.microsoft.com/office/drawing/2014/main" id="{B8C74E88-7F6D-4041-91CB-DE55566F01D8}"/>
              </a:ext>
            </a:extLst>
          </p:cNvPr>
          <p:cNvSpPr/>
          <p:nvPr/>
        </p:nvSpPr>
        <p:spPr>
          <a:xfrm>
            <a:off x="611520"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1"/>
                </a:solidFill>
                <a:latin typeface="Arial Rounded MT Bold" panose="020F0704030504030204" pitchFamily="34" charset="0"/>
              </a:rPr>
              <a:t>61</a:t>
            </a:r>
          </a:p>
          <a:p>
            <a:pPr>
              <a:lnSpc>
                <a:spcPct val="80000"/>
              </a:lnSpc>
            </a:pPr>
            <a:r>
              <a:rPr lang="en-AU" sz="1600" dirty="0">
                <a:solidFill>
                  <a:srgbClr val="052A39"/>
                </a:solidFill>
                <a:latin typeface="Arial Nova Light" panose="020B0304020202020204" pitchFamily="34" charset="0"/>
              </a:rPr>
              <a:t>Complaints to MHCC about Latrobe Regional Hospital </a:t>
            </a:r>
            <a:br>
              <a:rPr lang="en-AU" sz="1600" dirty="0">
                <a:solidFill>
                  <a:srgbClr val="052A39"/>
                </a:solidFill>
                <a:latin typeface="Arial Nova Light" panose="020B0304020202020204" pitchFamily="34" charset="0"/>
              </a:rPr>
            </a:br>
            <a:r>
              <a:rPr kumimoji="0" lang="en-AU" sz="9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mn-cs"/>
              </a:rPr>
              <a:t>2019-20</a:t>
            </a:r>
            <a:endParaRPr lang="en-AU" sz="1600" dirty="0">
              <a:solidFill>
                <a:srgbClr val="052A39"/>
              </a:solidFill>
              <a:latin typeface="Arial Nova Light" panose="020B0304020202020204" pitchFamily="34" charset="0"/>
            </a:endParaRPr>
          </a:p>
        </p:txBody>
      </p:sp>
      <p:sp>
        <p:nvSpPr>
          <p:cNvPr id="95" name="Rectangle 94">
            <a:extLst>
              <a:ext uri="{FF2B5EF4-FFF2-40B4-BE49-F238E27FC236}">
                <a16:creationId xmlns:a16="http://schemas.microsoft.com/office/drawing/2014/main" id="{0BE1A289-64D1-483F-B840-A7B7912C2D13}"/>
              </a:ext>
            </a:extLst>
          </p:cNvPr>
          <p:cNvSpPr/>
          <p:nvPr/>
        </p:nvSpPr>
        <p:spPr>
          <a:xfrm>
            <a:off x="2778649" y="1283358"/>
            <a:ext cx="2167128" cy="11312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80000"/>
              </a:lnSpc>
            </a:pPr>
            <a:r>
              <a:rPr lang="en-AU" sz="4400" b="1" dirty="0">
                <a:solidFill>
                  <a:schemeClr val="accent2"/>
                </a:solidFill>
                <a:latin typeface="Arial Rounded MT Bold" panose="020F0704030504030204" pitchFamily="34" charset="0"/>
              </a:rPr>
              <a:t>50</a:t>
            </a:r>
          </a:p>
          <a:p>
            <a:pPr>
              <a:lnSpc>
                <a:spcPct val="80000"/>
              </a:lnSpc>
            </a:pPr>
            <a:r>
              <a:rPr lang="en-AU" sz="1600" dirty="0">
                <a:solidFill>
                  <a:srgbClr val="052A39"/>
                </a:solidFill>
                <a:latin typeface="Arial Nova Light" panose="020B0304020202020204" pitchFamily="34" charset="0"/>
              </a:rPr>
              <a:t>Complaints to Latrobe Regional Hospital </a:t>
            </a:r>
            <a:br>
              <a:rPr lang="en-AU" sz="1600" dirty="0">
                <a:solidFill>
                  <a:srgbClr val="052A39"/>
                </a:solidFill>
                <a:latin typeface="Arial Nova Light" panose="020B0304020202020204" pitchFamily="34" charset="0"/>
              </a:rPr>
            </a:br>
            <a:r>
              <a:rPr lang="en-AU" sz="900" dirty="0">
                <a:solidFill>
                  <a:srgbClr val="052A39"/>
                </a:solidFill>
                <a:latin typeface="Arial Nova Light" panose="020B0304020202020204" pitchFamily="34" charset="0"/>
              </a:rPr>
              <a:t>2019-20</a:t>
            </a:r>
            <a:endParaRPr lang="en-AU" sz="1600" dirty="0">
              <a:solidFill>
                <a:srgbClr val="052A39"/>
              </a:solidFill>
              <a:latin typeface="Arial Nova Light" panose="020B0304020202020204" pitchFamily="34" charset="0"/>
            </a:endParaRPr>
          </a:p>
        </p:txBody>
      </p:sp>
      <p:graphicFrame>
        <p:nvGraphicFramePr>
          <p:cNvPr id="10" name="Chart 9">
            <a:extLst>
              <a:ext uri="{FF2B5EF4-FFF2-40B4-BE49-F238E27FC236}">
                <a16:creationId xmlns:a16="http://schemas.microsoft.com/office/drawing/2014/main" id="{249D1375-7714-4DB0-A7EB-02D9DEAC83CD}"/>
              </a:ext>
            </a:extLst>
          </p:cNvPr>
          <p:cNvGraphicFramePr>
            <a:graphicFrameLocks/>
          </p:cNvGraphicFramePr>
          <p:nvPr>
            <p:extLst>
              <p:ext uri="{D42A27DB-BD31-4B8C-83A1-F6EECF244321}">
                <p14:modId xmlns:p14="http://schemas.microsoft.com/office/powerpoint/2010/main" val="2171937917"/>
              </p:ext>
            </p:extLst>
          </p:nvPr>
        </p:nvGraphicFramePr>
        <p:xfrm>
          <a:off x="5840744" y="1155262"/>
          <a:ext cx="5194170" cy="4968165"/>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a:extLst>
              <a:ext uri="{FF2B5EF4-FFF2-40B4-BE49-F238E27FC236}">
                <a16:creationId xmlns:a16="http://schemas.microsoft.com/office/drawing/2014/main" id="{E4CA47E7-68FB-4040-96A4-F6AE41EC3028}"/>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many complaints were made?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080916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itle 1">
            <a:extLst>
              <a:ext uri="{FF2B5EF4-FFF2-40B4-BE49-F238E27FC236}">
                <a16:creationId xmlns:a16="http://schemas.microsoft.com/office/drawing/2014/main" id="{BE44FBF2-A33C-4A25-A70A-F999F9D86D64}"/>
              </a:ext>
            </a:extLst>
          </p:cNvPr>
          <p:cNvSpPr txBox="1">
            <a:spLocks/>
          </p:cNvSpPr>
          <p:nvPr/>
        </p:nvSpPr>
        <p:spPr>
          <a:xfrm>
            <a:off x="465268" y="1222420"/>
            <a:ext cx="4359034" cy="4883348"/>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2000" dirty="0">
                <a:solidFill>
                  <a:schemeClr val="accent3"/>
                </a:solidFill>
                <a:latin typeface="Arial Nova Light" panose="020B0304020202020204" pitchFamily="34" charset="0"/>
                <a:cs typeface="Arial" panose="020B0604020202020204" pitchFamily="34" charset="0"/>
              </a:rPr>
              <a:t>Compared to the sector, Latrobe Regional Hospital received a similar rates of complaint to the MHCC, and slightly lower rate of complaints directly to the service.</a:t>
            </a:r>
          </a:p>
        </p:txBody>
      </p:sp>
      <p:grpSp>
        <p:nvGrpSpPr>
          <p:cNvPr id="8" name="Group 7">
            <a:extLst>
              <a:ext uri="{FF2B5EF4-FFF2-40B4-BE49-F238E27FC236}">
                <a16:creationId xmlns:a16="http://schemas.microsoft.com/office/drawing/2014/main" id="{EB7068C4-FCAD-4062-B30F-6CB4447A730A}"/>
              </a:ext>
            </a:extLst>
          </p:cNvPr>
          <p:cNvGrpSpPr/>
          <p:nvPr/>
        </p:nvGrpSpPr>
        <p:grpSpPr>
          <a:xfrm>
            <a:off x="7743164" y="368634"/>
            <a:ext cx="4663282" cy="853786"/>
            <a:chOff x="389864" y="879801"/>
            <a:chExt cx="4663282" cy="853786"/>
          </a:xfrm>
        </p:grpSpPr>
        <p:sp>
          <p:nvSpPr>
            <p:cNvPr id="7" name="Rectangle: Rounded Corners 6">
              <a:extLst>
                <a:ext uri="{FF2B5EF4-FFF2-40B4-BE49-F238E27FC236}">
                  <a16:creationId xmlns:a16="http://schemas.microsoft.com/office/drawing/2014/main" id="{F11599DD-2DCF-4EB5-9AA3-BE1EBD4BCDE3}"/>
                </a:ext>
              </a:extLst>
            </p:cNvPr>
            <p:cNvSpPr/>
            <p:nvPr/>
          </p:nvSpPr>
          <p:spPr>
            <a:xfrm>
              <a:off x="389864" y="879801"/>
              <a:ext cx="4019070" cy="853786"/>
            </a:xfrm>
            <a:prstGeom prst="roundRect">
              <a:avLst>
                <a:gd name="adj" fmla="val 1108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34" name="Group 133">
              <a:extLst>
                <a:ext uri="{FF2B5EF4-FFF2-40B4-BE49-F238E27FC236}">
                  <a16:creationId xmlns:a16="http://schemas.microsoft.com/office/drawing/2014/main" id="{720B604C-7EA8-4753-AF17-BF975CE5AD78}"/>
                </a:ext>
              </a:extLst>
            </p:cNvPr>
            <p:cNvGrpSpPr/>
            <p:nvPr/>
          </p:nvGrpSpPr>
          <p:grpSpPr>
            <a:xfrm>
              <a:off x="438150" y="990441"/>
              <a:ext cx="2389688" cy="652711"/>
              <a:chOff x="253774" y="5246980"/>
              <a:chExt cx="2389688" cy="652711"/>
            </a:xfrm>
          </p:grpSpPr>
          <p:grpSp>
            <p:nvGrpSpPr>
              <p:cNvPr id="150" name="Group 149">
                <a:extLst>
                  <a:ext uri="{FF2B5EF4-FFF2-40B4-BE49-F238E27FC236}">
                    <a16:creationId xmlns:a16="http://schemas.microsoft.com/office/drawing/2014/main" id="{18BEE287-C128-41A8-B882-A9B0B7E17BB7}"/>
                  </a:ext>
                </a:extLst>
              </p:cNvPr>
              <p:cNvGrpSpPr/>
              <p:nvPr/>
            </p:nvGrpSpPr>
            <p:grpSpPr>
              <a:xfrm>
                <a:off x="253774" y="5246980"/>
                <a:ext cx="2389688" cy="459374"/>
                <a:chOff x="253774" y="5246980"/>
                <a:chExt cx="2389688" cy="459374"/>
              </a:xfrm>
            </p:grpSpPr>
            <p:sp>
              <p:nvSpPr>
                <p:cNvPr id="154" name="Oval 153">
                  <a:extLst>
                    <a:ext uri="{FF2B5EF4-FFF2-40B4-BE49-F238E27FC236}">
                      <a16:creationId xmlns:a16="http://schemas.microsoft.com/office/drawing/2014/main" id="{3C23BE66-49CB-4C68-8A6C-8C00E4893B96}"/>
                    </a:ext>
                  </a:extLst>
                </p:cNvPr>
                <p:cNvSpPr/>
                <p:nvPr/>
              </p:nvSpPr>
              <p:spPr>
                <a:xfrm>
                  <a:off x="369490" y="5508246"/>
                  <a:ext cx="125810" cy="12581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6" name="Rectangle 155">
                  <a:extLst>
                    <a:ext uri="{FF2B5EF4-FFF2-40B4-BE49-F238E27FC236}">
                      <a16:creationId xmlns:a16="http://schemas.microsoft.com/office/drawing/2014/main" id="{FE11D61C-FF8A-4EE8-B50B-130B038F0E97}"/>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(n=61)</a:t>
                  </a:r>
                </a:p>
              </p:txBody>
            </p:sp>
            <p:sp>
              <p:nvSpPr>
                <p:cNvPr id="158" name="Rectangle 157">
                  <a:extLst>
                    <a:ext uri="{FF2B5EF4-FFF2-40B4-BE49-F238E27FC236}">
                      <a16:creationId xmlns:a16="http://schemas.microsoft.com/office/drawing/2014/main" id="{46458C66-1FBA-4251-B989-C846FD6B7E45}"/>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Complaints about Latrobe Regional Hospital</a:t>
                  </a:r>
                </a:p>
              </p:txBody>
            </p:sp>
          </p:grpSp>
          <p:grpSp>
            <p:nvGrpSpPr>
              <p:cNvPr id="151" name="Group 150">
                <a:extLst>
                  <a:ext uri="{FF2B5EF4-FFF2-40B4-BE49-F238E27FC236}">
                    <a16:creationId xmlns:a16="http://schemas.microsoft.com/office/drawing/2014/main" id="{2D7198D8-B2A5-4CDE-B319-8FA88A1C1B93}"/>
                  </a:ext>
                </a:extLst>
              </p:cNvPr>
              <p:cNvGrpSpPr/>
              <p:nvPr/>
            </p:nvGrpSpPr>
            <p:grpSpPr>
              <a:xfrm>
                <a:off x="369490" y="5663471"/>
                <a:ext cx="2186737" cy="236220"/>
                <a:chOff x="369490" y="5373085"/>
                <a:chExt cx="2186737" cy="236220"/>
              </a:xfrm>
            </p:grpSpPr>
            <p:sp>
              <p:nvSpPr>
                <p:cNvPr id="152" name="Oval 151">
                  <a:extLst>
                    <a:ext uri="{FF2B5EF4-FFF2-40B4-BE49-F238E27FC236}">
                      <a16:creationId xmlns:a16="http://schemas.microsoft.com/office/drawing/2014/main" id="{92A9283F-D72B-400D-A55F-D7E93333A3E4}"/>
                    </a:ext>
                  </a:extLst>
                </p:cNvPr>
                <p:cNvSpPr/>
                <p:nvPr/>
              </p:nvSpPr>
              <p:spPr>
                <a:xfrm>
                  <a:off x="369490" y="5411197"/>
                  <a:ext cx="125810" cy="12581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53" name="Rectangle 152">
                  <a:extLst>
                    <a:ext uri="{FF2B5EF4-FFF2-40B4-BE49-F238E27FC236}">
                      <a16:creationId xmlns:a16="http://schemas.microsoft.com/office/drawing/2014/main" id="{A2AB544E-4468-4A75-974D-5F6A3F1DB67A}"/>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(n=50)</a:t>
                  </a:r>
                </a:p>
              </p:txBody>
            </p:sp>
          </p:grpSp>
        </p:grpSp>
        <p:grpSp>
          <p:nvGrpSpPr>
            <p:cNvPr id="159" name="Group 158">
              <a:extLst>
                <a:ext uri="{FF2B5EF4-FFF2-40B4-BE49-F238E27FC236}">
                  <a16:creationId xmlns:a16="http://schemas.microsoft.com/office/drawing/2014/main" id="{B1921A71-CB3C-4B63-B8B9-2379D788D89F}"/>
                </a:ext>
              </a:extLst>
            </p:cNvPr>
            <p:cNvGrpSpPr/>
            <p:nvPr/>
          </p:nvGrpSpPr>
          <p:grpSpPr>
            <a:xfrm>
              <a:off x="2663458" y="990441"/>
              <a:ext cx="2389688" cy="652711"/>
              <a:chOff x="253774" y="5246980"/>
              <a:chExt cx="2389688" cy="652711"/>
            </a:xfrm>
          </p:grpSpPr>
          <p:grpSp>
            <p:nvGrpSpPr>
              <p:cNvPr id="160" name="Group 159">
                <a:extLst>
                  <a:ext uri="{FF2B5EF4-FFF2-40B4-BE49-F238E27FC236}">
                    <a16:creationId xmlns:a16="http://schemas.microsoft.com/office/drawing/2014/main" id="{73C77E8C-BE06-4FDF-A9DB-1DDD54C0DA6A}"/>
                  </a:ext>
                </a:extLst>
              </p:cNvPr>
              <p:cNvGrpSpPr/>
              <p:nvPr/>
            </p:nvGrpSpPr>
            <p:grpSpPr>
              <a:xfrm>
                <a:off x="253774" y="5246980"/>
                <a:ext cx="2389688" cy="459374"/>
                <a:chOff x="253774" y="5246980"/>
                <a:chExt cx="2389688" cy="459374"/>
              </a:xfrm>
            </p:grpSpPr>
            <p:sp>
              <p:nvSpPr>
                <p:cNvPr id="165" name="Oval 164">
                  <a:extLst>
                    <a:ext uri="{FF2B5EF4-FFF2-40B4-BE49-F238E27FC236}">
                      <a16:creationId xmlns:a16="http://schemas.microsoft.com/office/drawing/2014/main" id="{2204A61B-9E9B-42E8-BFD5-F7C101A9A0B9}"/>
                    </a:ext>
                  </a:extLst>
                </p:cNvPr>
                <p:cNvSpPr/>
                <p:nvPr/>
              </p:nvSpPr>
              <p:spPr>
                <a:xfrm>
                  <a:off x="369490" y="5508246"/>
                  <a:ext cx="125810" cy="125810"/>
                </a:xfrm>
                <a:prstGeom prst="ellipse">
                  <a:avLst/>
                </a:prstGeom>
                <a:solidFill>
                  <a:srgbClr val="176E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6" name="Rectangle 165">
                  <a:extLst>
                    <a:ext uri="{FF2B5EF4-FFF2-40B4-BE49-F238E27FC236}">
                      <a16:creationId xmlns:a16="http://schemas.microsoft.com/office/drawing/2014/main" id="{C245DD22-3AB3-41AC-988A-17F1DD699634}"/>
                    </a:ext>
                  </a:extLst>
                </p:cNvPr>
                <p:cNvSpPr/>
                <p:nvPr/>
              </p:nvSpPr>
              <p:spPr>
                <a:xfrm>
                  <a:off x="490683" y="5470134"/>
                  <a:ext cx="167536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MHCC </a:t>
                  </a:r>
                  <a:r>
                    <a:rPr lang="en-AU" sz="900" dirty="0">
                      <a:solidFill>
                        <a:schemeClr val="accent3"/>
                      </a:solidFill>
                      <a:latin typeface="Arial Nova Light" panose="020B0304020202020204" pitchFamily="34" charset="0"/>
                    </a:rPr>
                    <a:t>(n=1503)</a:t>
                  </a:r>
                </a:p>
              </p:txBody>
            </p:sp>
            <p:sp>
              <p:nvSpPr>
                <p:cNvPr id="167" name="Rectangle 166">
                  <a:extLst>
                    <a:ext uri="{FF2B5EF4-FFF2-40B4-BE49-F238E27FC236}">
                      <a16:creationId xmlns:a16="http://schemas.microsoft.com/office/drawing/2014/main" id="{44FAD19C-500D-44CA-BF68-1DEACC7EB43B}"/>
                    </a:ext>
                  </a:extLst>
                </p:cNvPr>
                <p:cNvSpPr/>
                <p:nvPr/>
              </p:nvSpPr>
              <p:spPr>
                <a:xfrm>
                  <a:off x="253774" y="5246980"/>
                  <a:ext cx="2389688"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Sector-wide complaints</a:t>
                  </a:r>
                </a:p>
              </p:txBody>
            </p:sp>
          </p:grpSp>
          <p:grpSp>
            <p:nvGrpSpPr>
              <p:cNvPr id="161" name="Group 160">
                <a:extLst>
                  <a:ext uri="{FF2B5EF4-FFF2-40B4-BE49-F238E27FC236}">
                    <a16:creationId xmlns:a16="http://schemas.microsoft.com/office/drawing/2014/main" id="{33E6F95A-6B05-4CDD-8819-3CA080A881FC}"/>
                  </a:ext>
                </a:extLst>
              </p:cNvPr>
              <p:cNvGrpSpPr/>
              <p:nvPr/>
            </p:nvGrpSpPr>
            <p:grpSpPr>
              <a:xfrm>
                <a:off x="369490" y="5663471"/>
                <a:ext cx="2186737" cy="236220"/>
                <a:chOff x="369490" y="5373085"/>
                <a:chExt cx="2186737" cy="236220"/>
              </a:xfrm>
            </p:grpSpPr>
            <p:sp>
              <p:nvSpPr>
                <p:cNvPr id="163" name="Oval 162">
                  <a:extLst>
                    <a:ext uri="{FF2B5EF4-FFF2-40B4-BE49-F238E27FC236}">
                      <a16:creationId xmlns:a16="http://schemas.microsoft.com/office/drawing/2014/main" id="{FC77EE98-D404-4ABE-9215-D781F47FBCE9}"/>
                    </a:ext>
                  </a:extLst>
                </p:cNvPr>
                <p:cNvSpPr/>
                <p:nvPr/>
              </p:nvSpPr>
              <p:spPr>
                <a:xfrm>
                  <a:off x="369490" y="5411197"/>
                  <a:ext cx="125810" cy="125810"/>
                </a:xfrm>
                <a:prstGeom prst="ellipse">
                  <a:avLst/>
                </a:prstGeom>
                <a:solidFill>
                  <a:srgbClr val="4E76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a:latin typeface="Arial Rounded MT Bold" panose="020F0704030504030204" pitchFamily="34" charset="0"/>
                  </a:endParaRPr>
                </a:p>
              </p:txBody>
            </p:sp>
            <p:sp>
              <p:nvSpPr>
                <p:cNvPr id="164" name="Rectangle 163">
                  <a:extLst>
                    <a:ext uri="{FF2B5EF4-FFF2-40B4-BE49-F238E27FC236}">
                      <a16:creationId xmlns:a16="http://schemas.microsoft.com/office/drawing/2014/main" id="{644C7784-3FCE-4A2F-AAF3-CC456DDC1F62}"/>
                    </a:ext>
                  </a:extLst>
                </p:cNvPr>
                <p:cNvSpPr/>
                <p:nvPr/>
              </p:nvSpPr>
              <p:spPr>
                <a:xfrm>
                  <a:off x="490683" y="5373085"/>
                  <a:ext cx="2065544"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accent3"/>
                      </a:solidFill>
                      <a:latin typeface="Arial Rounded MT Bold" panose="020F0704030504030204" pitchFamily="34" charset="0"/>
                    </a:rPr>
                    <a:t>to the service </a:t>
                  </a:r>
                  <a:r>
                    <a:rPr lang="en-AU" sz="900" dirty="0">
                      <a:solidFill>
                        <a:schemeClr val="accent3"/>
                      </a:solidFill>
                      <a:latin typeface="Arial Nova Light" panose="020B0304020202020204" pitchFamily="34" charset="0"/>
                    </a:rPr>
                    <a:t>(n=1528)</a:t>
                  </a:r>
                </a:p>
              </p:txBody>
            </p:sp>
          </p:grpSp>
        </p:grpSp>
      </p:grpSp>
      <p:sp>
        <p:nvSpPr>
          <p:cNvPr id="168" name="Title 1">
            <a:extLst>
              <a:ext uri="{FF2B5EF4-FFF2-40B4-BE49-F238E27FC236}">
                <a16:creationId xmlns:a16="http://schemas.microsoft.com/office/drawing/2014/main" id="{F7A4C9B7-AEC7-46AC-814C-0F25997974BB}"/>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Complaint rates </a:t>
            </a:r>
            <a:r>
              <a:rPr lang="en-AU" sz="1400" dirty="0">
                <a:solidFill>
                  <a:schemeClr val="accent3"/>
                </a:solidFill>
                <a:latin typeface="Arial Nova Light" panose="020B0304020202020204" pitchFamily="34" charset="0"/>
                <a:cs typeface="Arial" panose="020B0604020202020204" pitchFamily="34" charset="0"/>
              </a:rPr>
              <a:t>2019-20</a:t>
            </a:r>
            <a:endParaRPr lang="en-AU" sz="3600" i="1" dirty="0">
              <a:solidFill>
                <a:schemeClr val="accent3"/>
              </a:solidFill>
              <a:latin typeface="Arial Nova Light" panose="020B0304020202020204" pitchFamily="34" charset="0"/>
              <a:cs typeface="Arial" panose="020B0604020202020204" pitchFamily="34" charset="0"/>
            </a:endParaRPr>
          </a:p>
        </p:txBody>
      </p:sp>
      <p:sp>
        <p:nvSpPr>
          <p:cNvPr id="169" name="Title 1">
            <a:extLst>
              <a:ext uri="{FF2B5EF4-FFF2-40B4-BE49-F238E27FC236}">
                <a16:creationId xmlns:a16="http://schemas.microsoft.com/office/drawing/2014/main" id="{825F2600-A550-4863-A875-06A44395C59B}"/>
              </a:ext>
            </a:extLst>
          </p:cNvPr>
          <p:cNvSpPr txBox="1">
            <a:spLocks/>
          </p:cNvSpPr>
          <p:nvPr/>
        </p:nvSpPr>
        <p:spPr>
          <a:xfrm>
            <a:off x="5163021" y="2403109"/>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1">
                    <a:lumMod val="50000"/>
                  </a:schemeClr>
                </a:solidFill>
                <a:latin typeface="Arial Nova Light" panose="020B0304020202020204" pitchFamily="34" charset="0"/>
                <a:ea typeface="+mj-ea"/>
                <a:cs typeface="Arial" panose="020B0604020202020204" pitchFamily="34" charset="0"/>
              </a:defRPr>
            </a:lvl1pPr>
          </a:lstStyle>
          <a:p>
            <a:r>
              <a:rPr lang="en-US" dirty="0"/>
              <a:t>Complaints to the MHCC about service</a:t>
            </a:r>
          </a:p>
        </p:txBody>
      </p:sp>
      <p:graphicFrame>
        <p:nvGraphicFramePr>
          <p:cNvPr id="28" name="Chart 27">
            <a:extLst>
              <a:ext uri="{FF2B5EF4-FFF2-40B4-BE49-F238E27FC236}">
                <a16:creationId xmlns:a16="http://schemas.microsoft.com/office/drawing/2014/main" id="{23984EAE-5519-4510-8264-4560DD17377F}"/>
              </a:ext>
            </a:extLst>
          </p:cNvPr>
          <p:cNvGraphicFramePr>
            <a:graphicFrameLocks/>
          </p:cNvGraphicFramePr>
          <p:nvPr>
            <p:extLst>
              <p:ext uri="{D42A27DB-BD31-4B8C-83A1-F6EECF244321}">
                <p14:modId xmlns:p14="http://schemas.microsoft.com/office/powerpoint/2010/main" val="3706859746"/>
              </p:ext>
            </p:extLst>
          </p:nvPr>
        </p:nvGraphicFramePr>
        <p:xfrm>
          <a:off x="7159133" y="1378416"/>
          <a:ext cx="4657725" cy="4914900"/>
        </p:xfrm>
        <a:graphic>
          <a:graphicData uri="http://schemas.openxmlformats.org/drawingml/2006/chart">
            <c:chart xmlns:c="http://schemas.openxmlformats.org/drawingml/2006/chart" xmlns:r="http://schemas.openxmlformats.org/officeDocument/2006/relationships" r:id="rId2"/>
          </a:graphicData>
        </a:graphic>
      </p:graphicFrame>
      <p:sp>
        <p:nvSpPr>
          <p:cNvPr id="29" name="Title 1">
            <a:extLst>
              <a:ext uri="{FF2B5EF4-FFF2-40B4-BE49-F238E27FC236}">
                <a16:creationId xmlns:a16="http://schemas.microsoft.com/office/drawing/2014/main" id="{4B98E981-0D53-44CC-868F-861D0CE265FF}"/>
              </a:ext>
            </a:extLst>
          </p:cNvPr>
          <p:cNvSpPr txBox="1">
            <a:spLocks/>
          </p:cNvSpPr>
          <p:nvPr/>
        </p:nvSpPr>
        <p:spPr>
          <a:xfrm>
            <a:off x="5163021" y="3755085"/>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accent2">
                    <a:lumMod val="50000"/>
                  </a:schemeClr>
                </a:solidFill>
                <a:latin typeface="Arial Nova Light" panose="020B0304020202020204" pitchFamily="34" charset="0"/>
                <a:ea typeface="+mj-ea"/>
                <a:cs typeface="Arial" panose="020B0604020202020204" pitchFamily="34" charset="0"/>
              </a:defRPr>
            </a:lvl1pPr>
          </a:lstStyle>
          <a:p>
            <a:r>
              <a:rPr lang="en-US" dirty="0"/>
              <a:t>Complaints to directly to service</a:t>
            </a:r>
          </a:p>
        </p:txBody>
      </p:sp>
      <p:sp>
        <p:nvSpPr>
          <p:cNvPr id="30" name="Title 1">
            <a:extLst>
              <a:ext uri="{FF2B5EF4-FFF2-40B4-BE49-F238E27FC236}">
                <a16:creationId xmlns:a16="http://schemas.microsoft.com/office/drawing/2014/main" id="{6C169F4A-9640-4059-9CAD-C716808497DD}"/>
              </a:ext>
            </a:extLst>
          </p:cNvPr>
          <p:cNvSpPr txBox="1">
            <a:spLocks/>
          </p:cNvSpPr>
          <p:nvPr/>
        </p:nvSpPr>
        <p:spPr>
          <a:xfrm>
            <a:off x="5163021" y="5207466"/>
            <a:ext cx="1120711" cy="518262"/>
          </a:xfrm>
          <a:prstGeom prst="rect">
            <a:avLst/>
          </a:prstGeom>
        </p:spPr>
        <p:txBody>
          <a:bodyPr vert="horz" lIns="91440" tIns="45720" rIns="91440" bIns="45720" rtlCol="0" anchor="ctr">
            <a:noAutofit/>
          </a:bodyPr>
          <a:lstStyle>
            <a:defPPr>
              <a:defRPr lang="en-US"/>
            </a:defPPr>
            <a:lvl1pPr algn="r">
              <a:lnSpc>
                <a:spcPct val="90000"/>
              </a:lnSpc>
              <a:spcBef>
                <a:spcPts val="600"/>
              </a:spcBef>
              <a:spcAft>
                <a:spcPts val="600"/>
              </a:spcAft>
              <a:buNone/>
              <a:defRPr sz="1200">
                <a:solidFill>
                  <a:schemeClr val="tx1">
                    <a:lumMod val="75000"/>
                    <a:lumOff val="25000"/>
                  </a:schemeClr>
                </a:solidFill>
                <a:latin typeface="Arial Nova Light" panose="020B0304020202020204" pitchFamily="34" charset="0"/>
                <a:ea typeface="+mj-ea"/>
                <a:cs typeface="Arial" panose="020B0604020202020204" pitchFamily="34" charset="0"/>
              </a:defRPr>
            </a:lvl1pPr>
          </a:lstStyle>
          <a:p>
            <a:r>
              <a:rPr lang="en-US" dirty="0"/>
              <a:t>Compliments to directly to service*</a:t>
            </a:r>
          </a:p>
        </p:txBody>
      </p:sp>
      <p:sp>
        <p:nvSpPr>
          <p:cNvPr id="31" name="Title 1">
            <a:extLst>
              <a:ext uri="{FF2B5EF4-FFF2-40B4-BE49-F238E27FC236}">
                <a16:creationId xmlns:a16="http://schemas.microsoft.com/office/drawing/2014/main" id="{83DAB2CF-300D-4DB5-B45B-DBB909FC4896}"/>
              </a:ext>
            </a:extLst>
          </p:cNvPr>
          <p:cNvSpPr txBox="1">
            <a:spLocks/>
          </p:cNvSpPr>
          <p:nvPr/>
        </p:nvSpPr>
        <p:spPr>
          <a:xfrm>
            <a:off x="6380908" y="2129307"/>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Latrobe Regional Hospital</a:t>
            </a:r>
          </a:p>
        </p:txBody>
      </p:sp>
      <p:sp>
        <p:nvSpPr>
          <p:cNvPr id="32" name="Title 1">
            <a:extLst>
              <a:ext uri="{FF2B5EF4-FFF2-40B4-BE49-F238E27FC236}">
                <a16:creationId xmlns:a16="http://schemas.microsoft.com/office/drawing/2014/main" id="{0B390429-58B0-4E38-A42D-4A264010BD7D}"/>
              </a:ext>
            </a:extLst>
          </p:cNvPr>
          <p:cNvSpPr txBox="1">
            <a:spLocks/>
          </p:cNvSpPr>
          <p:nvPr/>
        </p:nvSpPr>
        <p:spPr>
          <a:xfrm>
            <a:off x="6380908" y="2687091"/>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1">
                    <a:lumMod val="50000"/>
                  </a:schemeClr>
                </a:solidFill>
                <a:latin typeface="Arial Nova Light" panose="020B0304020202020204" pitchFamily="34" charset="0"/>
                <a:cs typeface="Arial" panose="020B0604020202020204" pitchFamily="34" charset="0"/>
              </a:rPr>
              <a:t>Sector median</a:t>
            </a:r>
          </a:p>
        </p:txBody>
      </p:sp>
      <p:sp>
        <p:nvSpPr>
          <p:cNvPr id="33" name="Title 1">
            <a:extLst>
              <a:ext uri="{FF2B5EF4-FFF2-40B4-BE49-F238E27FC236}">
                <a16:creationId xmlns:a16="http://schemas.microsoft.com/office/drawing/2014/main" id="{C9EDA928-934D-4253-B3F7-D2C5A0EA2328}"/>
              </a:ext>
            </a:extLst>
          </p:cNvPr>
          <p:cNvSpPr txBox="1">
            <a:spLocks/>
          </p:cNvSpPr>
          <p:nvPr/>
        </p:nvSpPr>
        <p:spPr>
          <a:xfrm>
            <a:off x="6380908" y="351919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Latrobe Regional Hospital</a:t>
            </a:r>
          </a:p>
        </p:txBody>
      </p:sp>
      <p:sp>
        <p:nvSpPr>
          <p:cNvPr id="34" name="Title 1">
            <a:extLst>
              <a:ext uri="{FF2B5EF4-FFF2-40B4-BE49-F238E27FC236}">
                <a16:creationId xmlns:a16="http://schemas.microsoft.com/office/drawing/2014/main" id="{4F16EC91-A360-45E9-BADF-DEB26D607630}"/>
              </a:ext>
            </a:extLst>
          </p:cNvPr>
          <p:cNvSpPr txBox="1">
            <a:spLocks/>
          </p:cNvSpPr>
          <p:nvPr/>
        </p:nvSpPr>
        <p:spPr>
          <a:xfrm>
            <a:off x="6380908" y="407697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accent2">
                    <a:lumMod val="50000"/>
                  </a:schemeClr>
                </a:solidFill>
                <a:latin typeface="Arial Nova Light" panose="020B0304020202020204" pitchFamily="34" charset="0"/>
                <a:cs typeface="Arial" panose="020B0604020202020204" pitchFamily="34" charset="0"/>
              </a:rPr>
              <a:t>Sector median</a:t>
            </a:r>
          </a:p>
        </p:txBody>
      </p:sp>
      <p:sp>
        <p:nvSpPr>
          <p:cNvPr id="35" name="Title 1">
            <a:extLst>
              <a:ext uri="{FF2B5EF4-FFF2-40B4-BE49-F238E27FC236}">
                <a16:creationId xmlns:a16="http://schemas.microsoft.com/office/drawing/2014/main" id="{CD52D763-E022-438E-BCA7-DADA4CE04A21}"/>
              </a:ext>
            </a:extLst>
          </p:cNvPr>
          <p:cNvSpPr txBox="1">
            <a:spLocks/>
          </p:cNvSpPr>
          <p:nvPr/>
        </p:nvSpPr>
        <p:spPr>
          <a:xfrm>
            <a:off x="6380908" y="4948945"/>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Latrobe Regional Hospital</a:t>
            </a:r>
          </a:p>
        </p:txBody>
      </p:sp>
      <p:sp>
        <p:nvSpPr>
          <p:cNvPr id="36" name="Title 1">
            <a:extLst>
              <a:ext uri="{FF2B5EF4-FFF2-40B4-BE49-F238E27FC236}">
                <a16:creationId xmlns:a16="http://schemas.microsoft.com/office/drawing/2014/main" id="{F1F82844-6A7D-42D9-93D7-70A9DADC8E0D}"/>
              </a:ext>
            </a:extLst>
          </p:cNvPr>
          <p:cNvSpPr txBox="1">
            <a:spLocks/>
          </p:cNvSpPr>
          <p:nvPr/>
        </p:nvSpPr>
        <p:spPr>
          <a:xfrm>
            <a:off x="6380908" y="5506729"/>
            <a:ext cx="902685" cy="49502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200" dirty="0">
                <a:solidFill>
                  <a:schemeClr val="tx1">
                    <a:lumMod val="75000"/>
                    <a:lumOff val="25000"/>
                  </a:schemeClr>
                </a:solidFill>
                <a:latin typeface="Arial Nova Light" panose="020B0304020202020204" pitchFamily="34" charset="0"/>
                <a:cs typeface="Arial" panose="020B0604020202020204" pitchFamily="34" charset="0"/>
              </a:rPr>
              <a:t>Sector median</a:t>
            </a:r>
          </a:p>
        </p:txBody>
      </p:sp>
      <p:sp>
        <p:nvSpPr>
          <p:cNvPr id="2" name="Right Brace 1">
            <a:extLst>
              <a:ext uri="{FF2B5EF4-FFF2-40B4-BE49-F238E27FC236}">
                <a16:creationId xmlns:a16="http://schemas.microsoft.com/office/drawing/2014/main" id="{CB2E3568-19FE-40E4-857B-F8C27380F6DC}"/>
              </a:ext>
            </a:extLst>
          </p:cNvPr>
          <p:cNvSpPr/>
          <p:nvPr/>
        </p:nvSpPr>
        <p:spPr>
          <a:xfrm flipH="1">
            <a:off x="6287470" y="2254268"/>
            <a:ext cx="93438" cy="815944"/>
          </a:xfrm>
          <a:prstGeom prst="rightBrace">
            <a:avLst>
              <a:gd name="adj1" fmla="val 101985"/>
              <a:gd name="adj2" fmla="val 5000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8" name="Right Brace 37">
            <a:extLst>
              <a:ext uri="{FF2B5EF4-FFF2-40B4-BE49-F238E27FC236}">
                <a16:creationId xmlns:a16="http://schemas.microsoft.com/office/drawing/2014/main" id="{A09B3BC4-8642-453A-86CB-A5FA7F9BF9DF}"/>
              </a:ext>
            </a:extLst>
          </p:cNvPr>
          <p:cNvSpPr/>
          <p:nvPr/>
        </p:nvSpPr>
        <p:spPr>
          <a:xfrm flipH="1">
            <a:off x="6287470" y="3606244"/>
            <a:ext cx="93438" cy="815944"/>
          </a:xfrm>
          <a:prstGeom prst="rightBrace">
            <a:avLst>
              <a:gd name="adj1" fmla="val 101985"/>
              <a:gd name="adj2" fmla="val 50000"/>
            </a:avLst>
          </a:prstGeom>
          <a:ln w="127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9" name="Right Brace 38">
            <a:extLst>
              <a:ext uri="{FF2B5EF4-FFF2-40B4-BE49-F238E27FC236}">
                <a16:creationId xmlns:a16="http://schemas.microsoft.com/office/drawing/2014/main" id="{DE9AA03C-7D4E-405B-81BD-7CDBF4A43B07}"/>
              </a:ext>
            </a:extLst>
          </p:cNvPr>
          <p:cNvSpPr/>
          <p:nvPr/>
        </p:nvSpPr>
        <p:spPr>
          <a:xfrm flipH="1">
            <a:off x="6287470" y="5058625"/>
            <a:ext cx="93438" cy="815944"/>
          </a:xfrm>
          <a:prstGeom prst="rightBrace">
            <a:avLst>
              <a:gd name="adj1" fmla="val 101985"/>
              <a:gd name="adj2" fmla="val 50000"/>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AU"/>
          </a:p>
        </p:txBody>
      </p:sp>
      <p:sp>
        <p:nvSpPr>
          <p:cNvPr id="37" name="TextBox 36">
            <a:extLst>
              <a:ext uri="{FF2B5EF4-FFF2-40B4-BE49-F238E27FC236}">
                <a16:creationId xmlns:a16="http://schemas.microsoft.com/office/drawing/2014/main" id="{5A38E5DF-CBE7-4355-ABA2-AAA609CDB8D6}"/>
              </a:ext>
            </a:extLst>
          </p:cNvPr>
          <p:cNvSpPr txBox="1"/>
          <p:nvPr/>
        </p:nvSpPr>
        <p:spPr>
          <a:xfrm>
            <a:off x="7244173" y="6050901"/>
            <a:ext cx="3902363" cy="430887"/>
          </a:xfrm>
          <a:prstGeom prst="rect">
            <a:avLst/>
          </a:prstGeom>
          <a:noFill/>
        </p:spPr>
        <p:txBody>
          <a:bodyPr wrap="square">
            <a:spAutoFit/>
          </a:bodyPr>
          <a:lstStyle/>
          <a:p>
            <a:r>
              <a:rPr lang="en-AU" sz="1100" dirty="0">
                <a:solidFill>
                  <a:schemeClr val="tx1">
                    <a:lumMod val="75000"/>
                    <a:lumOff val="25000"/>
                  </a:schemeClr>
                </a:solidFill>
                <a:effectLst/>
                <a:latin typeface="Arial Nova Light" panose="020B0304020202020204" pitchFamily="34" charset="0"/>
                <a:ea typeface="Times New Roman" panose="02020603050405020304" pitchFamily="18" charset="0"/>
              </a:rPr>
              <a:t>*Note: not all services reported compliments, and services likely used different approaches to capture compliments data</a:t>
            </a:r>
            <a:endParaRPr lang="en-AU" sz="1100" dirty="0">
              <a:solidFill>
                <a:schemeClr val="tx1">
                  <a:lumMod val="75000"/>
                  <a:lumOff val="25000"/>
                </a:schemeClr>
              </a:solidFill>
              <a:latin typeface="Arial Nova Light" panose="020B0304020202020204" pitchFamily="34" charset="0"/>
            </a:endParaRPr>
          </a:p>
        </p:txBody>
      </p:sp>
    </p:spTree>
    <p:extLst>
      <p:ext uri="{BB962C8B-B14F-4D97-AF65-F5344CB8AC3E}">
        <p14:creationId xmlns:p14="http://schemas.microsoft.com/office/powerpoint/2010/main" val="1026700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8AF2B26-50A2-4EF4-81EE-D6952DF82E99}"/>
              </a:ext>
            </a:extLst>
          </p:cNvPr>
          <p:cNvSpPr txBox="1">
            <a:spLocks/>
          </p:cNvSpPr>
          <p:nvPr/>
        </p:nvSpPr>
        <p:spPr>
          <a:xfrm>
            <a:off x="393940" y="301476"/>
            <a:ext cx="11359910" cy="853786"/>
          </a:xfrm>
          <a:prstGeom prst="rect">
            <a:avLst/>
          </a:prstGeom>
        </p:spPr>
        <p:txBody>
          <a:bodyPr vert="horz" lIns="91440" tIns="45720" rIns="91440" bIns="45720" rtlCol="0" anchor="t">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Who is making complaints? </a:t>
            </a:r>
            <a:r>
              <a:rPr lang="en-AU" sz="1400" dirty="0">
                <a:solidFill>
                  <a:schemeClr val="accent3"/>
                </a:solidFill>
                <a:latin typeface="Arial Nova Light" panose="020B0304020202020204" pitchFamily="34" charset="0"/>
                <a:cs typeface="Arial" panose="020B0604020202020204" pitchFamily="34" charset="0"/>
              </a:rPr>
              <a:t>2019-20</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solidFill>
                  <a:srgbClr val="052A39"/>
                </a:solidFill>
                <a:latin typeface="Arial Nova Light" panose="020B0304020202020204" pitchFamily="34" charset="0"/>
                <a:ea typeface="+mn-ea"/>
                <a:cs typeface="Arial" panose="020B0604020202020204" pitchFamily="34" charset="0"/>
              </a:rPr>
              <a:t>Complaints raised </a:t>
            </a:r>
            <a:r>
              <a:rPr kumimoji="0" lang="en-AU" sz="18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rPr>
              <a:t>about Latrobe Regional Hospital</a:t>
            </a:r>
            <a:endParaRPr kumimoji="0" lang="en-AU" sz="1600" b="0" i="0" u="none" strike="noStrike" kern="1200" cap="none" spc="0" normalizeH="0" baseline="0" noProof="0" dirty="0">
              <a:ln>
                <a:noFill/>
              </a:ln>
              <a:solidFill>
                <a:srgbClr val="052A39"/>
              </a:solidFill>
              <a:effectLst/>
              <a:uLnTx/>
              <a:uFillTx/>
              <a:latin typeface="Arial Nova Light" panose="020B0304020202020204" pitchFamily="34" charset="0"/>
              <a:ea typeface="+mn-ea"/>
              <a:cs typeface="Arial" panose="020B0604020202020204" pitchFamily="34" charset="0"/>
            </a:endParaRPr>
          </a:p>
        </p:txBody>
      </p:sp>
      <p:sp>
        <p:nvSpPr>
          <p:cNvPr id="24" name="Oval 23">
            <a:extLst>
              <a:ext uri="{FF2B5EF4-FFF2-40B4-BE49-F238E27FC236}">
                <a16:creationId xmlns:a16="http://schemas.microsoft.com/office/drawing/2014/main" id="{895944F8-F855-4A71-A879-C62188B3C168}"/>
              </a:ext>
            </a:extLst>
          </p:cNvPr>
          <p:cNvSpPr/>
          <p:nvPr/>
        </p:nvSpPr>
        <p:spPr>
          <a:xfrm>
            <a:off x="5596991" y="-41148"/>
            <a:ext cx="6940296" cy="6940296"/>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Latrobe Regional Hospital</a:t>
            </a:r>
          </a:p>
        </p:txBody>
      </p:sp>
      <p:sp>
        <p:nvSpPr>
          <p:cNvPr id="25" name="Oval 24">
            <a:extLst>
              <a:ext uri="{FF2B5EF4-FFF2-40B4-BE49-F238E27FC236}">
                <a16:creationId xmlns:a16="http://schemas.microsoft.com/office/drawing/2014/main" id="{369D8D33-5DA1-4E73-B26D-22F885E2BBA3}"/>
              </a:ext>
            </a:extLst>
          </p:cNvPr>
          <p:cNvSpPr/>
          <p:nvPr/>
        </p:nvSpPr>
        <p:spPr>
          <a:xfrm>
            <a:off x="7817023" y="2110195"/>
            <a:ext cx="2533759" cy="2533759"/>
          </a:xfrm>
          <a:prstGeom prst="ellipse">
            <a:avLst/>
          </a:prstGeom>
          <a:solidFill>
            <a:srgbClr val="FFFFFF">
              <a:alpha val="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prstTxWarp>
          </a:bodyPr>
          <a:lstStyle/>
          <a:p>
            <a:pPr algn="ctr"/>
            <a:r>
              <a:rPr lang="en-AU" sz="1300" dirty="0">
                <a:solidFill>
                  <a:schemeClr val="tx2">
                    <a:lumMod val="75000"/>
                    <a:lumOff val="25000"/>
                  </a:schemeClr>
                </a:solidFill>
                <a:latin typeface="Arial Rounded MT Bold" panose="020F0704030504030204" pitchFamily="34" charset="0"/>
              </a:rPr>
              <a:t>Complaints to MHCC</a:t>
            </a:r>
          </a:p>
        </p:txBody>
      </p:sp>
      <p:grpSp>
        <p:nvGrpSpPr>
          <p:cNvPr id="28" name="Group 27">
            <a:extLst>
              <a:ext uri="{FF2B5EF4-FFF2-40B4-BE49-F238E27FC236}">
                <a16:creationId xmlns:a16="http://schemas.microsoft.com/office/drawing/2014/main" id="{E75EFCBE-BEEB-47D3-A3FD-FC231C4ED2B4}"/>
              </a:ext>
            </a:extLst>
          </p:cNvPr>
          <p:cNvGrpSpPr/>
          <p:nvPr/>
        </p:nvGrpSpPr>
        <p:grpSpPr>
          <a:xfrm>
            <a:off x="6945965" y="5670170"/>
            <a:ext cx="4684060" cy="891794"/>
            <a:chOff x="123677" y="5470134"/>
            <a:chExt cx="4219486" cy="803344"/>
          </a:xfrm>
        </p:grpSpPr>
        <p:grpSp>
          <p:nvGrpSpPr>
            <p:cNvPr id="29" name="Group 28">
              <a:extLst>
                <a:ext uri="{FF2B5EF4-FFF2-40B4-BE49-F238E27FC236}">
                  <a16:creationId xmlns:a16="http://schemas.microsoft.com/office/drawing/2014/main" id="{95EA30C2-C6B7-4D67-B9A0-E56F27A864F1}"/>
                </a:ext>
              </a:extLst>
            </p:cNvPr>
            <p:cNvGrpSpPr/>
            <p:nvPr/>
          </p:nvGrpSpPr>
          <p:grpSpPr>
            <a:xfrm>
              <a:off x="198040" y="5470134"/>
              <a:ext cx="1687974" cy="236220"/>
              <a:chOff x="198040" y="5470134"/>
              <a:chExt cx="1687974" cy="236220"/>
            </a:xfrm>
          </p:grpSpPr>
          <p:sp>
            <p:nvSpPr>
              <p:cNvPr id="33" name="Oval 32">
                <a:extLst>
                  <a:ext uri="{FF2B5EF4-FFF2-40B4-BE49-F238E27FC236}">
                    <a16:creationId xmlns:a16="http://schemas.microsoft.com/office/drawing/2014/main" id="{F9B47C33-25B6-49BE-841D-27E3068318B2}"/>
                  </a:ext>
                </a:extLst>
              </p:cNvPr>
              <p:cNvSpPr/>
              <p:nvPr/>
            </p:nvSpPr>
            <p:spPr>
              <a:xfrm>
                <a:off x="369490" y="5508246"/>
                <a:ext cx="125810" cy="125810"/>
              </a:xfrm>
              <a:prstGeom prst="ellipse">
                <a:avLst/>
              </a:prstGeom>
              <a:solidFill>
                <a:srgbClr val="95DD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4" name="Rectangle 33">
                <a:extLst>
                  <a:ext uri="{FF2B5EF4-FFF2-40B4-BE49-F238E27FC236}">
                    <a16:creationId xmlns:a16="http://schemas.microsoft.com/office/drawing/2014/main" id="{DCFBE20C-9535-4E6B-BF6D-39E1DA3D2A11}"/>
                  </a:ext>
                </a:extLst>
              </p:cNvPr>
              <p:cNvSpPr/>
              <p:nvPr/>
            </p:nvSpPr>
            <p:spPr>
              <a:xfrm>
                <a:off x="490683" y="5470134"/>
                <a:ext cx="1395331"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Consumer</a:t>
                </a:r>
              </a:p>
            </p:txBody>
          </p:sp>
          <p:sp>
            <p:nvSpPr>
              <p:cNvPr id="37" name="Oval 36">
                <a:extLst>
                  <a:ext uri="{FF2B5EF4-FFF2-40B4-BE49-F238E27FC236}">
                    <a16:creationId xmlns:a16="http://schemas.microsoft.com/office/drawing/2014/main" id="{03648D4F-3A15-4E5F-A241-D6C1DE9DB718}"/>
                  </a:ext>
                </a:extLst>
              </p:cNvPr>
              <p:cNvSpPr/>
              <p:nvPr/>
            </p:nvSpPr>
            <p:spPr>
              <a:xfrm>
                <a:off x="198040" y="5508246"/>
                <a:ext cx="125810" cy="125810"/>
              </a:xfrm>
              <a:prstGeom prst="ellipse">
                <a:avLst/>
              </a:prstGeom>
              <a:solidFill>
                <a:srgbClr val="23A5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grpSp>
        <p:grpSp>
          <p:nvGrpSpPr>
            <p:cNvPr id="30" name="Group 29">
              <a:extLst>
                <a:ext uri="{FF2B5EF4-FFF2-40B4-BE49-F238E27FC236}">
                  <a16:creationId xmlns:a16="http://schemas.microsoft.com/office/drawing/2014/main" id="{D4394EF0-E6D8-4135-A331-B340F9DEFDD0}"/>
                </a:ext>
              </a:extLst>
            </p:cNvPr>
            <p:cNvGrpSpPr/>
            <p:nvPr/>
          </p:nvGrpSpPr>
          <p:grpSpPr>
            <a:xfrm>
              <a:off x="123677" y="5654891"/>
              <a:ext cx="4219486" cy="618587"/>
              <a:chOff x="123677" y="5364505"/>
              <a:chExt cx="4219486" cy="618587"/>
            </a:xfrm>
          </p:grpSpPr>
          <p:sp>
            <p:nvSpPr>
              <p:cNvPr id="31" name="Oval 30">
                <a:extLst>
                  <a:ext uri="{FF2B5EF4-FFF2-40B4-BE49-F238E27FC236}">
                    <a16:creationId xmlns:a16="http://schemas.microsoft.com/office/drawing/2014/main" id="{D2DCAA00-38C5-4A73-B566-052648D5FA06}"/>
                  </a:ext>
                </a:extLst>
              </p:cNvPr>
              <p:cNvSpPr/>
              <p:nvPr/>
            </p:nvSpPr>
            <p:spPr>
              <a:xfrm>
                <a:off x="369490" y="5411197"/>
                <a:ext cx="125810" cy="125810"/>
              </a:xfrm>
              <a:prstGeom prst="ellipse">
                <a:avLst/>
              </a:prstGeom>
              <a:solidFill>
                <a:srgbClr val="AED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2" name="Rectangle 31">
                <a:extLst>
                  <a:ext uri="{FF2B5EF4-FFF2-40B4-BE49-F238E27FC236}">
                    <a16:creationId xmlns:a16="http://schemas.microsoft.com/office/drawing/2014/main" id="{8E8F248A-AC05-450A-BD94-841E9DAFCB49}"/>
                  </a:ext>
                </a:extLst>
              </p:cNvPr>
              <p:cNvSpPr/>
              <p:nvPr/>
            </p:nvSpPr>
            <p:spPr>
              <a:xfrm>
                <a:off x="490683" y="5364505"/>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Family member/carer</a:t>
                </a:r>
              </a:p>
            </p:txBody>
          </p:sp>
          <p:sp>
            <p:nvSpPr>
              <p:cNvPr id="35" name="Oval 34">
                <a:extLst>
                  <a:ext uri="{FF2B5EF4-FFF2-40B4-BE49-F238E27FC236}">
                    <a16:creationId xmlns:a16="http://schemas.microsoft.com/office/drawing/2014/main" id="{D8BDAE70-375A-4ACF-8FA1-CEC312CE7F40}"/>
                  </a:ext>
                </a:extLst>
              </p:cNvPr>
              <p:cNvSpPr/>
              <p:nvPr/>
            </p:nvSpPr>
            <p:spPr>
              <a:xfrm>
                <a:off x="369490" y="5598404"/>
                <a:ext cx="125810" cy="125810"/>
              </a:xfrm>
              <a:prstGeom prst="ellipse">
                <a:avLst/>
              </a:prstGeom>
              <a:solidFill>
                <a:srgbClr val="A6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6" name="Rectangle 35">
                <a:extLst>
                  <a:ext uri="{FF2B5EF4-FFF2-40B4-BE49-F238E27FC236}">
                    <a16:creationId xmlns:a16="http://schemas.microsoft.com/office/drawing/2014/main" id="{43BC8F91-ED9A-4FAA-92C3-CA3093B60F21}"/>
                  </a:ext>
                </a:extLst>
              </p:cNvPr>
              <p:cNvSpPr/>
              <p:nvPr/>
            </p:nvSpPr>
            <p:spPr>
              <a:xfrm>
                <a:off x="490683" y="5560292"/>
                <a:ext cx="1466562"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1050" dirty="0">
                    <a:solidFill>
                      <a:schemeClr val="tx2">
                        <a:lumMod val="90000"/>
                        <a:lumOff val="10000"/>
                      </a:schemeClr>
                    </a:solidFill>
                    <a:latin typeface="Arial Nova Light" panose="020B0304020202020204" pitchFamily="34" charset="0"/>
                  </a:rPr>
                  <a:t>Other</a:t>
                </a:r>
              </a:p>
            </p:txBody>
          </p:sp>
          <p:sp>
            <p:nvSpPr>
              <p:cNvPr id="38" name="Oval 37">
                <a:extLst>
                  <a:ext uri="{FF2B5EF4-FFF2-40B4-BE49-F238E27FC236}">
                    <a16:creationId xmlns:a16="http://schemas.microsoft.com/office/drawing/2014/main" id="{8529E80D-2085-4660-9E1B-3E9B00D8DF2B}"/>
                  </a:ext>
                </a:extLst>
              </p:cNvPr>
              <p:cNvSpPr/>
              <p:nvPr/>
            </p:nvSpPr>
            <p:spPr>
              <a:xfrm>
                <a:off x="198040" y="5411197"/>
                <a:ext cx="125810" cy="125810"/>
              </a:xfrm>
              <a:prstGeom prst="ellipse">
                <a:avLst/>
              </a:prstGeom>
              <a:solidFill>
                <a:srgbClr val="75B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39" name="Oval 38">
                <a:extLst>
                  <a:ext uri="{FF2B5EF4-FFF2-40B4-BE49-F238E27FC236}">
                    <a16:creationId xmlns:a16="http://schemas.microsoft.com/office/drawing/2014/main" id="{6AEAE89F-95C4-474F-8DD2-AA2AAB79DEA5}"/>
                  </a:ext>
                </a:extLst>
              </p:cNvPr>
              <p:cNvSpPr/>
              <p:nvPr/>
            </p:nvSpPr>
            <p:spPr>
              <a:xfrm>
                <a:off x="198040" y="5598404"/>
                <a:ext cx="125810" cy="125810"/>
              </a:xfrm>
              <a:prstGeom prst="ellipse">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600">
                  <a:latin typeface="Arial Nova Light" panose="020B0304020202020204" pitchFamily="34" charset="0"/>
                </a:endParaRPr>
              </a:p>
            </p:txBody>
          </p:sp>
          <p:sp>
            <p:nvSpPr>
              <p:cNvPr id="49" name="Rectangle 48">
                <a:extLst>
                  <a:ext uri="{FF2B5EF4-FFF2-40B4-BE49-F238E27FC236}">
                    <a16:creationId xmlns:a16="http://schemas.microsoft.com/office/drawing/2014/main" id="{62CA1E46-01CF-410A-8065-182A6C164F37}"/>
                  </a:ext>
                </a:extLst>
              </p:cNvPr>
              <p:cNvSpPr/>
              <p:nvPr/>
            </p:nvSpPr>
            <p:spPr>
              <a:xfrm>
                <a:off x="123677" y="5746872"/>
                <a:ext cx="4219486" cy="236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0" rIns="0" bIns="0" rtlCol="0" anchor="ctr"/>
              <a:lstStyle/>
              <a:p>
                <a:pPr>
                  <a:lnSpc>
                    <a:spcPct val="70000"/>
                  </a:lnSpc>
                </a:pPr>
                <a:r>
                  <a:rPr lang="en-AU" sz="900" dirty="0">
                    <a:solidFill>
                      <a:schemeClr val="tx2">
                        <a:lumMod val="90000"/>
                        <a:lumOff val="10000"/>
                      </a:schemeClr>
                    </a:solidFill>
                    <a:latin typeface="Arial Nova Light" panose="020B0304020202020204" pitchFamily="34" charset="0"/>
                  </a:rPr>
                  <a:t>Note: this graphic does not include complaints where the complainant status was unknown.</a:t>
                </a:r>
              </a:p>
            </p:txBody>
          </p:sp>
        </p:grpSp>
      </p:grpSp>
      <p:sp>
        <p:nvSpPr>
          <p:cNvPr id="42" name="TextBox 41">
            <a:extLst>
              <a:ext uri="{FF2B5EF4-FFF2-40B4-BE49-F238E27FC236}">
                <a16:creationId xmlns:a16="http://schemas.microsoft.com/office/drawing/2014/main" id="{12FCE8F7-4DC7-417F-A76F-D25E22BC09AC}"/>
              </a:ext>
            </a:extLst>
          </p:cNvPr>
          <p:cNvSpPr txBox="1"/>
          <p:nvPr/>
        </p:nvSpPr>
        <p:spPr>
          <a:xfrm>
            <a:off x="406564" y="1312198"/>
            <a:ext cx="5689436" cy="2659767"/>
          </a:xfrm>
          <a:prstGeom prst="rect">
            <a:avLst/>
          </a:prstGeom>
          <a:noFill/>
        </p:spPr>
        <p:txBody>
          <a:bodyPr wrap="square">
            <a:spAutoFit/>
          </a:bodyPr>
          <a:lstStyle/>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The proportion of different groups who made complaints to the MHCC about Latrobe Regional Hospital was broadly consistent with the sector, with consumers making most complaints. </a:t>
            </a:r>
          </a:p>
          <a:p>
            <a:pPr marL="342900" indent="-342900" algn="l">
              <a:lnSpc>
                <a:spcPct val="110000"/>
              </a:lnSpc>
              <a:spcBef>
                <a:spcPts val="600"/>
              </a:spcBef>
              <a:spcAft>
                <a:spcPts val="600"/>
              </a:spcAft>
              <a:buFont typeface="Arial" panose="020B0604020202020204" pitchFamily="34" charset="0"/>
              <a:buChar char="•"/>
            </a:pPr>
            <a:r>
              <a:rPr lang="en-US" dirty="0">
                <a:solidFill>
                  <a:schemeClr val="accent3"/>
                </a:solidFill>
                <a:latin typeface="Arial Nova Light" panose="020B0304020202020204" pitchFamily="34" charset="0"/>
                <a:cs typeface="Arial" panose="020B0604020202020204" pitchFamily="34" charset="0"/>
              </a:rPr>
              <a:t>Similarly, in complaints directly to Latrobe Regional Hospital, most complaints were raised by consumers, however this was at lower proportions than the sector.</a:t>
            </a:r>
            <a:endParaRPr lang="en-AU" dirty="0">
              <a:solidFill>
                <a:schemeClr val="accent3"/>
              </a:solidFill>
              <a:latin typeface="Arial Nova Light" panose="020B0304020202020204" pitchFamily="34" charset="0"/>
              <a:cs typeface="Arial" panose="020B0604020202020204" pitchFamily="34" charset="0"/>
            </a:endParaRPr>
          </a:p>
        </p:txBody>
      </p:sp>
      <p:graphicFrame>
        <p:nvGraphicFramePr>
          <p:cNvPr id="20" name="Chart 19">
            <a:extLst>
              <a:ext uri="{FF2B5EF4-FFF2-40B4-BE49-F238E27FC236}">
                <a16:creationId xmlns:a16="http://schemas.microsoft.com/office/drawing/2014/main" id="{F4079EF6-5C7E-4F55-940E-D9CDA6A4F449}"/>
              </a:ext>
            </a:extLst>
          </p:cNvPr>
          <p:cNvGraphicFramePr>
            <a:graphicFrameLocks/>
          </p:cNvGraphicFramePr>
          <p:nvPr>
            <p:extLst>
              <p:ext uri="{D42A27DB-BD31-4B8C-83A1-F6EECF244321}">
                <p14:modId xmlns:p14="http://schemas.microsoft.com/office/powerpoint/2010/main" val="1620478227"/>
              </p:ext>
            </p:extLst>
          </p:nvPr>
        </p:nvGraphicFramePr>
        <p:xfrm>
          <a:off x="6492479" y="925602"/>
          <a:ext cx="5137546" cy="48425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563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96E139-B72F-4001-AD28-F9162DE0730C}"/>
              </a:ext>
            </a:extLst>
          </p:cNvPr>
          <p:cNvGrpSpPr/>
          <p:nvPr/>
        </p:nvGrpSpPr>
        <p:grpSpPr>
          <a:xfrm>
            <a:off x="5339457" y="1915914"/>
            <a:ext cx="1513086" cy="1513086"/>
            <a:chOff x="4377077" y="1987623"/>
            <a:chExt cx="759214" cy="759214"/>
          </a:xfrm>
        </p:grpSpPr>
        <p:sp>
          <p:nvSpPr>
            <p:cNvPr id="3" name="Oval 2">
              <a:extLst>
                <a:ext uri="{FF2B5EF4-FFF2-40B4-BE49-F238E27FC236}">
                  <a16:creationId xmlns:a16="http://schemas.microsoft.com/office/drawing/2014/main" id="{A0963D7B-58E7-41C9-B6F4-4EE55D5B8B80}"/>
                </a:ext>
              </a:extLst>
            </p:cNvPr>
            <p:cNvSpPr/>
            <p:nvPr/>
          </p:nvSpPr>
          <p:spPr>
            <a:xfrm>
              <a:off x="4377077" y="1987623"/>
              <a:ext cx="759214" cy="7592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4" name="Graphic 3">
              <a:extLst>
                <a:ext uri="{FF2B5EF4-FFF2-40B4-BE49-F238E27FC236}">
                  <a16:creationId xmlns:a16="http://schemas.microsoft.com/office/drawing/2014/main" id="{3B7A6BF1-2A80-4F71-B157-3D53ECC62D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4517505" y="2128051"/>
              <a:ext cx="478358" cy="478358"/>
            </a:xfrm>
            <a:prstGeom prst="rect">
              <a:avLst/>
            </a:prstGeom>
          </p:spPr>
        </p:pic>
      </p:grpSp>
      <p:sp>
        <p:nvSpPr>
          <p:cNvPr id="5" name="TextBox 4">
            <a:extLst>
              <a:ext uri="{FF2B5EF4-FFF2-40B4-BE49-F238E27FC236}">
                <a16:creationId xmlns:a16="http://schemas.microsoft.com/office/drawing/2014/main" id="{DC0634C4-2C99-447C-B59B-DAAC9B0C130B}"/>
              </a:ext>
            </a:extLst>
          </p:cNvPr>
          <p:cNvSpPr txBox="1"/>
          <p:nvPr/>
        </p:nvSpPr>
        <p:spPr>
          <a:xfrm>
            <a:off x="3895725" y="3708868"/>
            <a:ext cx="4400550" cy="1455182"/>
          </a:xfrm>
          <a:prstGeom prst="rect">
            <a:avLst/>
          </a:prstGeom>
          <a:noFill/>
        </p:spPr>
        <p:txBody>
          <a:bodyPr wrap="square" anchor="ctr">
            <a:noAutofit/>
          </a:bodyPr>
          <a:lstStyle/>
          <a:p>
            <a:pPr algn="ctr">
              <a:lnSpc>
                <a:spcPct val="85000"/>
              </a:lnSpc>
            </a:pPr>
            <a:r>
              <a:rPr lang="en-AU" sz="4400" dirty="0">
                <a:solidFill>
                  <a:schemeClr val="bg1"/>
                </a:solidFill>
                <a:latin typeface="Arial Rounded MT Bold" panose="020F0704030504030204" pitchFamily="34" charset="0"/>
              </a:rPr>
              <a:t>Issues raised in complaints</a:t>
            </a:r>
          </a:p>
        </p:txBody>
      </p:sp>
    </p:spTree>
    <p:extLst>
      <p:ext uri="{BB962C8B-B14F-4D97-AF65-F5344CB8AC3E}">
        <p14:creationId xmlns:p14="http://schemas.microsoft.com/office/powerpoint/2010/main" val="138877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6A58D90E-3081-46FA-9C68-3A6F16D9EC6B}"/>
              </a:ext>
            </a:extLst>
          </p:cNvPr>
          <p:cNvGrpSpPr/>
          <p:nvPr/>
        </p:nvGrpSpPr>
        <p:grpSpPr>
          <a:xfrm>
            <a:off x="7927089" y="2567541"/>
            <a:ext cx="3548823" cy="3663211"/>
            <a:chOff x="7927089" y="1516149"/>
            <a:chExt cx="3548823" cy="3663211"/>
          </a:xfrm>
        </p:grpSpPr>
        <p:sp>
          <p:nvSpPr>
            <p:cNvPr id="6" name="Title 1">
              <a:extLst>
                <a:ext uri="{FF2B5EF4-FFF2-40B4-BE49-F238E27FC236}">
                  <a16:creationId xmlns:a16="http://schemas.microsoft.com/office/drawing/2014/main" id="{7F8C37AF-5655-49EC-B38C-DC889A8726E1}"/>
                </a:ext>
              </a:extLst>
            </p:cNvPr>
            <p:cNvSpPr txBox="1">
              <a:spLocks/>
            </p:cNvSpPr>
            <p:nvPr/>
          </p:nvSpPr>
          <p:spPr>
            <a:xfrm>
              <a:off x="7927089" y="2041845"/>
              <a:ext cx="3548822" cy="3137515"/>
            </a:xfrm>
            <a:prstGeom prst="rect">
              <a:avLst/>
            </a:prstGeom>
            <a:solidFill>
              <a:schemeClr val="bg1">
                <a:lumMod val="95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3</a:t>
              </a:r>
              <a:r>
                <a:rPr lang="en-US" sz="1800" dirty="0">
                  <a:solidFill>
                    <a:schemeClr val="accent3"/>
                  </a:solidFill>
                  <a:latin typeface="Arial Nova Light" panose="020B0304020202020204" pitchFamily="34" charset="0"/>
                  <a:cs typeface="Arial" panose="020B0604020202020204" pitchFamily="34" charset="0"/>
                </a:rPr>
                <a:t> issues further break down Level 2 issues.</a:t>
              </a:r>
            </a:p>
            <a:p>
              <a:pPr algn="l">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2 category </a:t>
              </a:r>
              <a:r>
                <a:rPr lang="en-US" sz="1800" b="1" dirty="0">
                  <a:solidFill>
                    <a:schemeClr val="accent3"/>
                  </a:solidFill>
                  <a:latin typeface="Arial Nova Light" panose="020B0304020202020204" pitchFamily="34" charset="0"/>
                  <a:cs typeface="Arial" panose="020B0604020202020204" pitchFamily="34" charset="0"/>
                </a:rPr>
                <a:t>Medication Error</a:t>
              </a:r>
              <a:r>
                <a:rPr lang="en-US" sz="1800" dirty="0">
                  <a:solidFill>
                    <a:schemeClr val="accent3"/>
                  </a:solidFill>
                  <a:latin typeface="Arial Nova Light" panose="020B0304020202020204" pitchFamily="34" charset="0"/>
                  <a:cs typeface="Arial" panose="020B0604020202020204" pitchFamily="34" charset="0"/>
                </a:rPr>
                <a:t> includes the following Level 3 issues: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medication or dose</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wrong prescription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known allergy/reaction not considered</a:t>
              </a:r>
            </a:p>
            <a:p>
              <a:pPr algn="l">
                <a:spcBef>
                  <a:spcPts val="600"/>
                </a:spcBef>
                <a:spcAft>
                  <a:spcPts val="600"/>
                </a:spcAft>
              </a:pPr>
              <a:endParaRPr lang="en-US" sz="1800" dirty="0">
                <a:solidFill>
                  <a:schemeClr val="accent3"/>
                </a:solidFill>
                <a:latin typeface="Arial Nova Light" panose="020B030402020202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78438DD0-AF21-4E48-9E3F-66C9A5E6EF1C}"/>
                </a:ext>
              </a:extLst>
            </p:cNvPr>
            <p:cNvSpPr/>
            <p:nvPr/>
          </p:nvSpPr>
          <p:spPr>
            <a:xfrm>
              <a:off x="7927090" y="1516149"/>
              <a:ext cx="3548822" cy="5256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3</a:t>
              </a:r>
            </a:p>
          </p:txBody>
        </p:sp>
        <p:sp>
          <p:nvSpPr>
            <p:cNvPr id="23" name="Freeform: Shape 22">
              <a:extLst>
                <a:ext uri="{FF2B5EF4-FFF2-40B4-BE49-F238E27FC236}">
                  <a16:creationId xmlns:a16="http://schemas.microsoft.com/office/drawing/2014/main" id="{7275CCA2-244E-4DCC-8258-CC9E137D2CF1}"/>
                </a:ext>
              </a:extLst>
            </p:cNvPr>
            <p:cNvSpPr/>
            <p:nvPr/>
          </p:nvSpPr>
          <p:spPr>
            <a:xfrm>
              <a:off x="11031249" y="1752007"/>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24" name="Freeform: Shape 23">
              <a:extLst>
                <a:ext uri="{FF2B5EF4-FFF2-40B4-BE49-F238E27FC236}">
                  <a16:creationId xmlns:a16="http://schemas.microsoft.com/office/drawing/2014/main" id="{3BE98AAE-1A00-4AEF-A3C5-A18DFDF727BE}"/>
                </a:ext>
              </a:extLst>
            </p:cNvPr>
            <p:cNvSpPr/>
            <p:nvPr/>
          </p:nvSpPr>
          <p:spPr>
            <a:xfrm>
              <a:off x="11096647" y="1583092"/>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5" name="Freeform: Shape 24">
              <a:extLst>
                <a:ext uri="{FF2B5EF4-FFF2-40B4-BE49-F238E27FC236}">
                  <a16:creationId xmlns:a16="http://schemas.microsoft.com/office/drawing/2014/main" id="{DC3B76EF-FCB5-4FD5-8ADB-B47F30BA46D1}"/>
                </a:ext>
              </a:extLst>
            </p:cNvPr>
            <p:cNvSpPr/>
            <p:nvPr/>
          </p:nvSpPr>
          <p:spPr>
            <a:xfrm>
              <a:off x="10965780" y="1865373"/>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grpSp>
      <p:sp>
        <p:nvSpPr>
          <p:cNvPr id="32" name="Arrow: Bent-Up 31">
            <a:extLst>
              <a:ext uri="{FF2B5EF4-FFF2-40B4-BE49-F238E27FC236}">
                <a16:creationId xmlns:a16="http://schemas.microsoft.com/office/drawing/2014/main" id="{60D18AFC-5073-450F-9EF1-5F919EB102C3}"/>
              </a:ext>
            </a:extLst>
          </p:cNvPr>
          <p:cNvSpPr/>
          <p:nvPr/>
        </p:nvSpPr>
        <p:spPr>
          <a:xfrm flipV="1">
            <a:off x="7787414" y="2092978"/>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solidFill>
            <a:schemeClr val="accent2"/>
          </a:solidFill>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8">
            <a:extLst>
              <a:ext uri="{FF2B5EF4-FFF2-40B4-BE49-F238E27FC236}">
                <a16:creationId xmlns:a16="http://schemas.microsoft.com/office/drawing/2014/main" id="{21DE3ED2-B7E2-4871-A40C-2DD054683D3C}"/>
              </a:ext>
            </a:extLst>
          </p:cNvPr>
          <p:cNvSpPr/>
          <p:nvPr/>
        </p:nvSpPr>
        <p:spPr>
          <a:xfrm>
            <a:off x="4297786" y="2041845"/>
            <a:ext cx="3548822" cy="52569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2</a:t>
            </a:r>
          </a:p>
        </p:txBody>
      </p:sp>
      <p:sp>
        <p:nvSpPr>
          <p:cNvPr id="8" name="Arrow: Bent-Up 7">
            <a:extLst>
              <a:ext uri="{FF2B5EF4-FFF2-40B4-BE49-F238E27FC236}">
                <a16:creationId xmlns:a16="http://schemas.microsoft.com/office/drawing/2014/main" id="{27687CFA-94EC-452B-A41C-42A4ED2EB842}"/>
              </a:ext>
            </a:extLst>
          </p:cNvPr>
          <p:cNvSpPr/>
          <p:nvPr/>
        </p:nvSpPr>
        <p:spPr>
          <a:xfrm flipV="1">
            <a:off x="4194603" y="1560397"/>
            <a:ext cx="659840" cy="567604"/>
          </a:xfrm>
          <a:custGeom>
            <a:avLst/>
            <a:gdLst>
              <a:gd name="connsiteX0" fmla="*/ 0 w 659840"/>
              <a:gd name="connsiteY0" fmla="*/ 385221 h 567604"/>
              <a:gd name="connsiteX1" fmla="*/ 295779 w 659840"/>
              <a:gd name="connsiteY1" fmla="*/ 385221 h 567604"/>
              <a:gd name="connsiteX2" fmla="*/ 295779 w 659840"/>
              <a:gd name="connsiteY2" fmla="*/ 248900 h 567604"/>
              <a:gd name="connsiteX3" fmla="*/ 114100 w 659840"/>
              <a:gd name="connsiteY3" fmla="*/ 248900 h 567604"/>
              <a:gd name="connsiteX4" fmla="*/ 386970 w 659840"/>
              <a:gd name="connsiteY4" fmla="*/ 0 h 567604"/>
              <a:gd name="connsiteX5" fmla="*/ 659840 w 659840"/>
              <a:gd name="connsiteY5" fmla="*/ 248900 h 567604"/>
              <a:gd name="connsiteX6" fmla="*/ 478161 w 659840"/>
              <a:gd name="connsiteY6" fmla="*/ 248900 h 567604"/>
              <a:gd name="connsiteX7" fmla="*/ 478161 w 659840"/>
              <a:gd name="connsiteY7" fmla="*/ 567604 h 567604"/>
              <a:gd name="connsiteX8" fmla="*/ 0 w 659840"/>
              <a:gd name="connsiteY8" fmla="*/ 567604 h 567604"/>
              <a:gd name="connsiteX9" fmla="*/ 0 w 659840"/>
              <a:gd name="connsiteY9" fmla="*/ 385221 h 567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59840" h="567604" fill="none" extrusionOk="0">
                <a:moveTo>
                  <a:pt x="0" y="385221"/>
                </a:moveTo>
                <a:cubicBezTo>
                  <a:pt x="96226" y="381465"/>
                  <a:pt x="220182" y="399023"/>
                  <a:pt x="295779" y="385221"/>
                </a:cubicBezTo>
                <a:cubicBezTo>
                  <a:pt x="299534" y="321663"/>
                  <a:pt x="302310" y="316031"/>
                  <a:pt x="295779" y="248900"/>
                </a:cubicBezTo>
                <a:cubicBezTo>
                  <a:pt x="249976" y="240138"/>
                  <a:pt x="153279" y="242761"/>
                  <a:pt x="114100" y="248900"/>
                </a:cubicBezTo>
                <a:cubicBezTo>
                  <a:pt x="175508" y="172488"/>
                  <a:pt x="298424" y="85820"/>
                  <a:pt x="386970" y="0"/>
                </a:cubicBezTo>
                <a:cubicBezTo>
                  <a:pt x="471782" y="75507"/>
                  <a:pt x="558457" y="167325"/>
                  <a:pt x="659840" y="248900"/>
                </a:cubicBezTo>
                <a:cubicBezTo>
                  <a:pt x="593007" y="252892"/>
                  <a:pt x="564282" y="245196"/>
                  <a:pt x="478161" y="248900"/>
                </a:cubicBezTo>
                <a:cubicBezTo>
                  <a:pt x="476839" y="356732"/>
                  <a:pt x="479170" y="421567"/>
                  <a:pt x="478161" y="567604"/>
                </a:cubicBezTo>
                <a:cubicBezTo>
                  <a:pt x="239462" y="548336"/>
                  <a:pt x="145684" y="560519"/>
                  <a:pt x="0" y="567604"/>
                </a:cubicBezTo>
                <a:cubicBezTo>
                  <a:pt x="-8613" y="480810"/>
                  <a:pt x="-6987" y="440135"/>
                  <a:pt x="0" y="385221"/>
                </a:cubicBezTo>
                <a:close/>
              </a:path>
              <a:path w="659840" h="567604" stroke="0" extrusionOk="0">
                <a:moveTo>
                  <a:pt x="0" y="385221"/>
                </a:moveTo>
                <a:cubicBezTo>
                  <a:pt x="97447" y="397933"/>
                  <a:pt x="229547" y="374273"/>
                  <a:pt x="295779" y="385221"/>
                </a:cubicBezTo>
                <a:cubicBezTo>
                  <a:pt x="301882" y="355839"/>
                  <a:pt x="300909" y="305671"/>
                  <a:pt x="295779" y="248900"/>
                </a:cubicBezTo>
                <a:cubicBezTo>
                  <a:pt x="245383" y="251032"/>
                  <a:pt x="200816" y="240868"/>
                  <a:pt x="114100" y="248900"/>
                </a:cubicBezTo>
                <a:cubicBezTo>
                  <a:pt x="208980" y="142251"/>
                  <a:pt x="332777" y="68109"/>
                  <a:pt x="386970" y="0"/>
                </a:cubicBezTo>
                <a:cubicBezTo>
                  <a:pt x="500132" y="108304"/>
                  <a:pt x="564058" y="184860"/>
                  <a:pt x="659840" y="248900"/>
                </a:cubicBezTo>
                <a:cubicBezTo>
                  <a:pt x="602004" y="255779"/>
                  <a:pt x="552281" y="255432"/>
                  <a:pt x="478161" y="248900"/>
                </a:cubicBezTo>
                <a:cubicBezTo>
                  <a:pt x="486025" y="330243"/>
                  <a:pt x="481559" y="409583"/>
                  <a:pt x="478161" y="567604"/>
                </a:cubicBezTo>
                <a:cubicBezTo>
                  <a:pt x="347048" y="585172"/>
                  <a:pt x="199569" y="580602"/>
                  <a:pt x="0" y="567604"/>
                </a:cubicBezTo>
                <a:cubicBezTo>
                  <a:pt x="8380" y="520429"/>
                  <a:pt x="527" y="432373"/>
                  <a:pt x="0" y="385221"/>
                </a:cubicBezTo>
                <a:close/>
              </a:path>
            </a:pathLst>
          </a:custGeom>
          <a:ln w="38100">
            <a:solidFill>
              <a:schemeClr val="bg1"/>
            </a:solidFill>
            <a:extLst>
              <a:ext uri="{C807C97D-BFC1-408E-A445-0C87EB9F89A2}">
                <ask:lineSketchStyleProps xmlns:ask="http://schemas.microsoft.com/office/drawing/2018/sketchyshapes" sd="1468145740">
                  <a:prstGeom prst="bentUpArrow">
                    <a:avLst>
                      <a:gd name="adj1" fmla="val 32132"/>
                      <a:gd name="adj2" fmla="val 48074"/>
                      <a:gd name="adj3" fmla="val 43851"/>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9397E537-13FD-4378-9583-8D5B5C02A877}"/>
              </a:ext>
            </a:extLst>
          </p:cNvPr>
          <p:cNvSpPr>
            <a:spLocks noGrp="1"/>
          </p:cNvSpPr>
          <p:nvPr>
            <p:ph type="ctrTitle"/>
          </p:nvPr>
        </p:nvSpPr>
        <p:spPr>
          <a:xfrm>
            <a:off x="361261" y="913328"/>
            <a:ext cx="10816548" cy="853786"/>
          </a:xfrm>
        </p:spPr>
        <p:txBody>
          <a:bodyPr anchor="t">
            <a:normAutofit/>
          </a:bodyPr>
          <a:lstStyle/>
          <a:p>
            <a:pPr algn="l"/>
            <a:r>
              <a:rPr lang="en-AU" sz="2000" dirty="0">
                <a:solidFill>
                  <a:schemeClr val="accent3"/>
                </a:solidFill>
                <a:latin typeface="Arial Nova Light" panose="020B0304020202020204" pitchFamily="34" charset="0"/>
                <a:cs typeface="Arial" panose="020B0604020202020204" pitchFamily="34" charset="0"/>
              </a:rPr>
              <a:t>The MHCC uses three levels of issue categories to classify complaints.</a:t>
            </a:r>
            <a:endParaRPr lang="en-AU" sz="3200" b="1" dirty="0">
              <a:solidFill>
                <a:schemeClr val="accent3"/>
              </a:solidFill>
              <a:latin typeface="Arial Nova Light" panose="020B03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AE32A5E-535A-4064-A07C-19CBB27D321F}"/>
              </a:ext>
            </a:extLst>
          </p:cNvPr>
          <p:cNvSpPr/>
          <p:nvPr/>
        </p:nvSpPr>
        <p:spPr>
          <a:xfrm>
            <a:off x="668481" y="1516149"/>
            <a:ext cx="3548822" cy="52569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b="1" dirty="0">
                <a:latin typeface="Arial Rounded MT Bold" panose="020F0704030504030204" pitchFamily="34" charset="0"/>
              </a:rPr>
              <a:t>Level 1</a:t>
            </a:r>
          </a:p>
        </p:txBody>
      </p:sp>
      <p:sp>
        <p:nvSpPr>
          <p:cNvPr id="11" name="Title 1">
            <a:extLst>
              <a:ext uri="{FF2B5EF4-FFF2-40B4-BE49-F238E27FC236}">
                <a16:creationId xmlns:a16="http://schemas.microsoft.com/office/drawing/2014/main" id="{34E4EDF4-A19A-475D-B522-494DDBE3FA7D}"/>
              </a:ext>
            </a:extLst>
          </p:cNvPr>
          <p:cNvSpPr txBox="1">
            <a:spLocks/>
          </p:cNvSpPr>
          <p:nvPr/>
        </p:nvSpPr>
        <p:spPr>
          <a:xfrm>
            <a:off x="4297785" y="2567541"/>
            <a:ext cx="3548822" cy="3663211"/>
          </a:xfrm>
          <a:prstGeom prst="rect">
            <a:avLst/>
          </a:prstGeom>
          <a:solidFill>
            <a:schemeClr val="accent2">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spcAft>
                <a:spcPts val="600"/>
              </a:spcAft>
            </a:pPr>
            <a:r>
              <a:rPr lang="en-US" sz="1800" b="1" dirty="0">
                <a:solidFill>
                  <a:schemeClr val="accent3"/>
                </a:solidFill>
                <a:latin typeface="Arial Nova Light" panose="020B0304020202020204" pitchFamily="34" charset="0"/>
                <a:cs typeface="Arial" panose="020B0604020202020204" pitchFamily="34" charset="0"/>
              </a:rPr>
              <a:t>Level 2 </a:t>
            </a:r>
            <a:r>
              <a:rPr lang="en-US" sz="1800" dirty="0">
                <a:solidFill>
                  <a:schemeClr val="accent3"/>
                </a:solidFill>
                <a:latin typeface="Arial Nova Light" panose="020B0304020202020204" pitchFamily="34" charset="0"/>
                <a:cs typeface="Arial" panose="020B0604020202020204" pitchFamily="34" charset="0"/>
              </a:rPr>
              <a:t>issues break down Level 1 issues into more specific categories. </a:t>
            </a:r>
          </a:p>
          <a:p>
            <a:pPr algn="l">
              <a:lnSpc>
                <a:spcPct val="100000"/>
              </a:lnSpc>
              <a:spcBef>
                <a:spcPts val="600"/>
              </a:spcBef>
              <a:spcAft>
                <a:spcPts val="600"/>
              </a:spcAft>
            </a:pPr>
            <a:r>
              <a:rPr lang="en-US" sz="1800" dirty="0">
                <a:solidFill>
                  <a:schemeClr val="accent3"/>
                </a:solidFill>
                <a:latin typeface="Arial Nova Light" panose="020B0304020202020204" pitchFamily="34" charset="0"/>
                <a:cs typeface="Arial" panose="020B0604020202020204" pitchFamily="34" charset="0"/>
              </a:rPr>
              <a:t>For example, the Level 1 category </a:t>
            </a:r>
            <a:r>
              <a:rPr lang="en-US" sz="1800" b="1" dirty="0">
                <a:solidFill>
                  <a:schemeClr val="accent3"/>
                </a:solidFill>
                <a:latin typeface="Arial Nova Light" panose="020B0304020202020204" pitchFamily="34" charset="0"/>
                <a:cs typeface="Arial" panose="020B0604020202020204" pitchFamily="34" charset="0"/>
              </a:rPr>
              <a:t>Medication</a:t>
            </a:r>
            <a:r>
              <a:rPr lang="en-US" sz="1800" dirty="0">
                <a:solidFill>
                  <a:schemeClr val="accent3"/>
                </a:solidFill>
                <a:latin typeface="Arial Nova Light" panose="020B0304020202020204" pitchFamily="34" charset="0"/>
                <a:cs typeface="Arial" panose="020B0604020202020204" pitchFamily="34" charset="0"/>
              </a:rPr>
              <a:t> includes the following Level 2 issues: </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medication error</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disagreement with medication</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oversedation or side effects</a:t>
            </a:r>
          </a:p>
          <a:p>
            <a:pPr marL="342900" indent="-257175" algn="l">
              <a:spcBef>
                <a:spcPts val="600"/>
              </a:spcBef>
              <a:spcAft>
                <a:spcPts val="600"/>
              </a:spcAft>
              <a:buFont typeface="Arial" panose="020B0604020202020204" pitchFamily="34" charset="0"/>
              <a:buChar char="•"/>
            </a:pPr>
            <a:r>
              <a:rPr lang="en-US" sz="1800" dirty="0">
                <a:solidFill>
                  <a:schemeClr val="accent3"/>
                </a:solidFill>
                <a:latin typeface="Arial Nova Light" panose="020B0304020202020204" pitchFamily="34" charset="0"/>
                <a:cs typeface="Arial" panose="020B0604020202020204" pitchFamily="34" charset="0"/>
              </a:rPr>
              <a:t>refusals to prescribe</a:t>
            </a:r>
          </a:p>
        </p:txBody>
      </p:sp>
      <p:sp>
        <p:nvSpPr>
          <p:cNvPr id="15" name="Freeform: Shape 14">
            <a:extLst>
              <a:ext uri="{FF2B5EF4-FFF2-40B4-BE49-F238E27FC236}">
                <a16:creationId xmlns:a16="http://schemas.microsoft.com/office/drawing/2014/main" id="{50A7AE9C-20F5-41CE-8684-0073396A16D2}"/>
              </a:ext>
            </a:extLst>
          </p:cNvPr>
          <p:cNvSpPr/>
          <p:nvPr/>
        </p:nvSpPr>
        <p:spPr>
          <a:xfrm>
            <a:off x="3756211" y="1752556"/>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rgbClr val="FFFFFF">
              <a:alpha val="30196"/>
            </a:srgbClr>
          </a:solidFill>
          <a:ln w="9525" cap="flat">
            <a:noFill/>
            <a:prstDash val="solid"/>
            <a:miter/>
          </a:ln>
        </p:spPr>
        <p:txBody>
          <a:bodyPr rtlCol="0" anchor="ctr"/>
          <a:lstStyle/>
          <a:p>
            <a:endParaRPr lang="en-AU"/>
          </a:p>
        </p:txBody>
      </p:sp>
      <p:sp>
        <p:nvSpPr>
          <p:cNvPr id="17" name="Freeform: Shape 16">
            <a:extLst>
              <a:ext uri="{FF2B5EF4-FFF2-40B4-BE49-F238E27FC236}">
                <a16:creationId xmlns:a16="http://schemas.microsoft.com/office/drawing/2014/main" id="{E715FC1B-21E1-45EF-BF68-2FEDEF5FD435}"/>
              </a:ext>
            </a:extLst>
          </p:cNvPr>
          <p:cNvSpPr/>
          <p:nvPr/>
        </p:nvSpPr>
        <p:spPr>
          <a:xfrm>
            <a:off x="3821609" y="1583641"/>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chemeClr val="bg1"/>
          </a:solidFill>
          <a:ln w="9525" cap="flat">
            <a:noFill/>
            <a:prstDash val="solid"/>
            <a:miter/>
          </a:ln>
        </p:spPr>
        <p:txBody>
          <a:bodyPr rtlCol="0" anchor="ctr"/>
          <a:lstStyle/>
          <a:p>
            <a:endParaRPr lang="en-AU"/>
          </a:p>
        </p:txBody>
      </p:sp>
      <p:sp>
        <p:nvSpPr>
          <p:cNvPr id="18" name="Freeform: Shape 17">
            <a:extLst>
              <a:ext uri="{FF2B5EF4-FFF2-40B4-BE49-F238E27FC236}">
                <a16:creationId xmlns:a16="http://schemas.microsoft.com/office/drawing/2014/main" id="{66185F60-1B06-4B5E-83FF-884118D1A717}"/>
              </a:ext>
            </a:extLst>
          </p:cNvPr>
          <p:cNvSpPr/>
          <p:nvPr/>
        </p:nvSpPr>
        <p:spPr>
          <a:xfrm>
            <a:off x="3690742" y="1865922"/>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0" name="Freeform: Shape 19">
            <a:extLst>
              <a:ext uri="{FF2B5EF4-FFF2-40B4-BE49-F238E27FC236}">
                <a16:creationId xmlns:a16="http://schemas.microsoft.com/office/drawing/2014/main" id="{49E1123E-DB46-4F64-B913-C5E4CC59068C}"/>
              </a:ext>
            </a:extLst>
          </p:cNvPr>
          <p:cNvSpPr/>
          <p:nvPr/>
        </p:nvSpPr>
        <p:spPr>
          <a:xfrm>
            <a:off x="7413811" y="2290050"/>
            <a:ext cx="293121" cy="85024"/>
          </a:xfrm>
          <a:custGeom>
            <a:avLst/>
            <a:gdLst>
              <a:gd name="connsiteX0" fmla="*/ 328136 w 394049"/>
              <a:gd name="connsiteY0" fmla="*/ 0 h 114300"/>
              <a:gd name="connsiteX1" fmla="*/ 65913 w 394049"/>
              <a:gd name="connsiteY1" fmla="*/ 0 h 114300"/>
              <a:gd name="connsiteX2" fmla="*/ 0 w 394049"/>
              <a:gd name="connsiteY2" fmla="*/ 114300 h 114300"/>
              <a:gd name="connsiteX3" fmla="*/ 394049 w 394049"/>
              <a:gd name="connsiteY3" fmla="*/ 114300 h 114300"/>
              <a:gd name="connsiteX4" fmla="*/ 328136 w 394049"/>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049" h="114300">
                <a:moveTo>
                  <a:pt x="328136" y="0"/>
                </a:moveTo>
                <a:lnTo>
                  <a:pt x="65913" y="0"/>
                </a:lnTo>
                <a:lnTo>
                  <a:pt x="0" y="114300"/>
                </a:lnTo>
                <a:lnTo>
                  <a:pt x="394049" y="114300"/>
                </a:lnTo>
                <a:lnTo>
                  <a:pt x="328136" y="0"/>
                </a:lnTo>
                <a:close/>
              </a:path>
            </a:pathLst>
          </a:custGeom>
          <a:solidFill>
            <a:schemeClr val="bg1"/>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1" name="Freeform: Shape 20">
            <a:extLst>
              <a:ext uri="{FF2B5EF4-FFF2-40B4-BE49-F238E27FC236}">
                <a16:creationId xmlns:a16="http://schemas.microsoft.com/office/drawing/2014/main" id="{3E76C390-8B9F-4388-8FAF-532E4D6DF50A}"/>
              </a:ext>
            </a:extLst>
          </p:cNvPr>
          <p:cNvSpPr/>
          <p:nvPr/>
        </p:nvSpPr>
        <p:spPr>
          <a:xfrm>
            <a:off x="7479209" y="2121135"/>
            <a:ext cx="162325" cy="140573"/>
          </a:xfrm>
          <a:custGeom>
            <a:avLst/>
            <a:gdLst>
              <a:gd name="connsiteX0" fmla="*/ 109061 w 218217"/>
              <a:gd name="connsiteY0" fmla="*/ 0 h 188976"/>
              <a:gd name="connsiteX1" fmla="*/ 0 w 218217"/>
              <a:gd name="connsiteY1" fmla="*/ 188976 h 188976"/>
              <a:gd name="connsiteX2" fmla="*/ 218218 w 218217"/>
              <a:gd name="connsiteY2" fmla="*/ 188976 h 188976"/>
              <a:gd name="connsiteX3" fmla="*/ 109061 w 218217"/>
              <a:gd name="connsiteY3" fmla="*/ 0 h 188976"/>
            </a:gdLst>
            <a:ahLst/>
            <a:cxnLst>
              <a:cxn ang="0">
                <a:pos x="connsiteX0" y="connsiteY0"/>
              </a:cxn>
              <a:cxn ang="0">
                <a:pos x="connsiteX1" y="connsiteY1"/>
              </a:cxn>
              <a:cxn ang="0">
                <a:pos x="connsiteX2" y="connsiteY2"/>
              </a:cxn>
              <a:cxn ang="0">
                <a:pos x="connsiteX3" y="connsiteY3"/>
              </a:cxn>
            </a:cxnLst>
            <a:rect l="l" t="t" r="r" b="b"/>
            <a:pathLst>
              <a:path w="218217" h="188976">
                <a:moveTo>
                  <a:pt x="109061" y="0"/>
                </a:moveTo>
                <a:lnTo>
                  <a:pt x="0" y="188976"/>
                </a:lnTo>
                <a:lnTo>
                  <a:pt x="218218" y="188976"/>
                </a:lnTo>
                <a:lnTo>
                  <a:pt x="109061" y="0"/>
                </a:lnTo>
                <a:close/>
              </a:path>
            </a:pathLst>
          </a:custGeom>
          <a:solidFill>
            <a:srgbClr val="FFFFFF">
              <a:alpha val="30196"/>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AU"/>
          </a:p>
        </p:txBody>
      </p:sp>
      <p:sp>
        <p:nvSpPr>
          <p:cNvPr id="22" name="Freeform: Shape 21">
            <a:extLst>
              <a:ext uri="{FF2B5EF4-FFF2-40B4-BE49-F238E27FC236}">
                <a16:creationId xmlns:a16="http://schemas.microsoft.com/office/drawing/2014/main" id="{3924AF2F-5602-42E9-9DAA-DCDF76D1A72C}"/>
              </a:ext>
            </a:extLst>
          </p:cNvPr>
          <p:cNvSpPr/>
          <p:nvPr/>
        </p:nvSpPr>
        <p:spPr>
          <a:xfrm>
            <a:off x="7348342" y="2403416"/>
            <a:ext cx="424058" cy="85024"/>
          </a:xfrm>
          <a:custGeom>
            <a:avLst/>
            <a:gdLst>
              <a:gd name="connsiteX0" fmla="*/ 504063 w 570071"/>
              <a:gd name="connsiteY0" fmla="*/ 0 h 114300"/>
              <a:gd name="connsiteX1" fmla="*/ 66008 w 570071"/>
              <a:gd name="connsiteY1" fmla="*/ 0 h 114300"/>
              <a:gd name="connsiteX2" fmla="*/ 0 w 570071"/>
              <a:gd name="connsiteY2" fmla="*/ 114300 h 114300"/>
              <a:gd name="connsiteX3" fmla="*/ 570071 w 570071"/>
              <a:gd name="connsiteY3" fmla="*/ 114300 h 114300"/>
              <a:gd name="connsiteX4" fmla="*/ 504063 w 570071"/>
              <a:gd name="connsiteY4" fmla="*/ 0 h 114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071" h="114300">
                <a:moveTo>
                  <a:pt x="504063" y="0"/>
                </a:moveTo>
                <a:lnTo>
                  <a:pt x="66008" y="0"/>
                </a:lnTo>
                <a:lnTo>
                  <a:pt x="0" y="114300"/>
                </a:lnTo>
                <a:lnTo>
                  <a:pt x="570071" y="114300"/>
                </a:lnTo>
                <a:lnTo>
                  <a:pt x="504063" y="0"/>
                </a:lnTo>
                <a:close/>
              </a:path>
            </a:pathLst>
          </a:custGeom>
          <a:solidFill>
            <a:srgbClr val="FFFFFF">
              <a:alpha val="30196"/>
            </a:srgbClr>
          </a:solidFill>
          <a:ln w="9525" cap="flat">
            <a:noFill/>
            <a:prstDash val="solid"/>
            <a:miter/>
          </a:ln>
        </p:spPr>
        <p:txBody>
          <a:bodyPr rtlCol="0" anchor="ctr"/>
          <a:lstStyle/>
          <a:p>
            <a:endParaRPr lang="en-AU"/>
          </a:p>
        </p:txBody>
      </p:sp>
      <p:sp>
        <p:nvSpPr>
          <p:cNvPr id="27" name="Title 1">
            <a:extLst>
              <a:ext uri="{FF2B5EF4-FFF2-40B4-BE49-F238E27FC236}">
                <a16:creationId xmlns:a16="http://schemas.microsoft.com/office/drawing/2014/main" id="{045D1B45-FADF-49C9-80BD-E3DCF483A7BE}"/>
              </a:ext>
            </a:extLst>
          </p:cNvPr>
          <p:cNvSpPr txBox="1">
            <a:spLocks/>
          </p:cNvSpPr>
          <p:nvPr/>
        </p:nvSpPr>
        <p:spPr>
          <a:xfrm>
            <a:off x="668481" y="2041845"/>
            <a:ext cx="3548822" cy="4188907"/>
          </a:xfrm>
          <a:prstGeom prst="rect">
            <a:avLst/>
          </a:prstGeom>
          <a:solidFill>
            <a:schemeClr val="accent1">
              <a:lumMod val="20000"/>
              <a:lumOff val="80000"/>
            </a:schemeClr>
          </a:solidFill>
        </p:spPr>
        <p:txBody>
          <a:bodyPr vert="horz" lIns="91440" tIns="18000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400"/>
              </a:spcBef>
              <a:spcAft>
                <a:spcPts val="400"/>
              </a:spcAft>
            </a:pPr>
            <a:r>
              <a:rPr lang="en-AU" sz="1800" dirty="0">
                <a:solidFill>
                  <a:schemeClr val="accent3"/>
                </a:solidFill>
                <a:latin typeface="Arial Nova Light" panose="020B0304020202020204" pitchFamily="34" charset="0"/>
                <a:cs typeface="Arial" panose="020B0604020202020204" pitchFamily="34" charset="0"/>
              </a:rPr>
              <a:t>Level 1 issues consist of:</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treatment</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communication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conduct and behaviour</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medication</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diagnosis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access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facilities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records</a:t>
            </a:r>
          </a:p>
          <a:p>
            <a:pPr marL="342900" indent="-257175" algn="l">
              <a:lnSpc>
                <a:spcPct val="100000"/>
              </a:lnSpc>
              <a:spcBef>
                <a:spcPts val="400"/>
              </a:spcBef>
              <a:spcAft>
                <a:spcPts val="400"/>
              </a:spcAft>
              <a:buFont typeface="Arial" panose="020B0604020202020204" pitchFamily="34" charset="0"/>
              <a:buChar char="•"/>
            </a:pPr>
            <a:r>
              <a:rPr lang="en-AU" sz="1800" dirty="0">
                <a:solidFill>
                  <a:schemeClr val="accent3"/>
                </a:solidFill>
                <a:latin typeface="Arial Nova Light" panose="020B0304020202020204" pitchFamily="34" charset="0"/>
                <a:cs typeface="Arial" panose="020B0604020202020204" pitchFamily="34" charset="0"/>
              </a:rPr>
              <a:t>complaint management</a:t>
            </a:r>
          </a:p>
        </p:txBody>
      </p:sp>
      <p:sp>
        <p:nvSpPr>
          <p:cNvPr id="26" name="Title 1">
            <a:extLst>
              <a:ext uri="{FF2B5EF4-FFF2-40B4-BE49-F238E27FC236}">
                <a16:creationId xmlns:a16="http://schemas.microsoft.com/office/drawing/2014/main" id="{25F4B268-B043-4287-ABE0-0D7FBE21BA6E}"/>
              </a:ext>
            </a:extLst>
          </p:cNvPr>
          <p:cNvSpPr txBox="1">
            <a:spLocks/>
          </p:cNvSpPr>
          <p:nvPr/>
        </p:nvSpPr>
        <p:spPr>
          <a:xfrm>
            <a:off x="393940" y="301476"/>
            <a:ext cx="11359910" cy="853786"/>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AU" sz="3600" b="1" dirty="0">
                <a:solidFill>
                  <a:schemeClr val="accent3"/>
                </a:solidFill>
                <a:latin typeface="Arial Rounded MT Bold" panose="020F0704030504030204" pitchFamily="34" charset="0"/>
                <a:cs typeface="Arial" panose="020B0604020202020204" pitchFamily="34" charset="0"/>
              </a:rPr>
              <a:t>How does the MHCC categorise issues?</a:t>
            </a:r>
            <a:endParaRPr lang="en-AU" sz="3600" i="1" dirty="0">
              <a:solidFill>
                <a:schemeClr val="accent3"/>
              </a:solidFill>
              <a:latin typeface="Arial Nova Light" panose="020B0304020202020204" pitchFamily="34" charset="0"/>
              <a:cs typeface="Arial" panose="020B0604020202020204" pitchFamily="34" charset="0"/>
            </a:endParaRPr>
          </a:p>
        </p:txBody>
      </p:sp>
    </p:spTree>
    <p:extLst>
      <p:ext uri="{BB962C8B-B14F-4D97-AF65-F5344CB8AC3E}">
        <p14:creationId xmlns:p14="http://schemas.microsoft.com/office/powerpoint/2010/main" val="1736902226"/>
      </p:ext>
    </p:extLst>
  </p:cSld>
  <p:clrMapOvr>
    <a:masterClrMapping/>
  </p:clrMapOvr>
</p:sld>
</file>

<file path=ppt/theme/theme1.xml><?xml version="1.0" encoding="utf-8"?>
<a:theme xmlns:a="http://schemas.openxmlformats.org/drawingml/2006/main" name="Office Theme">
  <a:themeElements>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5">
    <a:dk1>
      <a:sysClr val="windowText" lastClr="000000"/>
    </a:dk1>
    <a:lt1>
      <a:sysClr val="window" lastClr="FFFFFF"/>
    </a:lt1>
    <a:dk2>
      <a:srgbClr val="212121"/>
    </a:dk2>
    <a:lt2>
      <a:srgbClr val="052A39"/>
    </a:lt2>
    <a:accent1>
      <a:srgbClr val="4FC6DF"/>
    </a:accent1>
    <a:accent2>
      <a:srgbClr val="9DCE6E"/>
    </a:accent2>
    <a:accent3>
      <a:srgbClr val="052A39"/>
    </a:accent3>
    <a:accent4>
      <a:srgbClr val="9DCE6E"/>
    </a:accent4>
    <a:accent5>
      <a:srgbClr val="4FC6DF"/>
    </a:accent5>
    <a:accent6>
      <a:srgbClr val="052A39"/>
    </a:accent6>
    <a:hlink>
      <a:srgbClr val="8F8F8F"/>
    </a:hlink>
    <a:folHlink>
      <a:srgbClr val="A5A5A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MHCC">
    <a:dk1>
      <a:sysClr val="windowText" lastClr="000000"/>
    </a:dk1>
    <a:lt1>
      <a:sysClr val="window" lastClr="FFFFFF"/>
    </a:lt1>
    <a:dk2>
      <a:srgbClr val="212121"/>
    </a:dk2>
    <a:lt2>
      <a:srgbClr val="636363"/>
    </a:lt2>
    <a:accent1>
      <a:srgbClr val="9DCE6E"/>
    </a:accent1>
    <a:accent2>
      <a:srgbClr val="4FC6DF"/>
    </a:accent2>
    <a:accent3>
      <a:srgbClr val="084862"/>
    </a:accent3>
    <a:accent4>
      <a:srgbClr val="EFB251"/>
    </a:accent4>
    <a:accent5>
      <a:srgbClr val="EF755F"/>
    </a:accent5>
    <a:accent6>
      <a:srgbClr val="ED515C"/>
    </a:accent6>
    <a:hlink>
      <a:srgbClr val="8F8F8F"/>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2ADC919191E504692633F5F5CCA8916" ma:contentTypeVersion="11" ma:contentTypeDescription="Create a new document." ma:contentTypeScope="" ma:versionID="dbb91ea34ea862fd466b88413794a509">
  <xsd:schema xmlns:xsd="http://www.w3.org/2001/XMLSchema" xmlns:xs="http://www.w3.org/2001/XMLSchema" xmlns:p="http://schemas.microsoft.com/office/2006/metadata/properties" xmlns:ns3="346a98b2-8cb5-4b00-9f7c-6f20646cf270" xmlns:ns4="1003d65e-de0c-4738-9985-419c46fd36e2" targetNamespace="http://schemas.microsoft.com/office/2006/metadata/properties" ma:root="true" ma:fieldsID="4be06c204e5985d25c1c1608fec25971" ns3:_="" ns4:_="">
    <xsd:import namespace="346a98b2-8cb5-4b00-9f7c-6f20646cf270"/>
    <xsd:import namespace="1003d65e-de0c-4738-9985-419c46fd36e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6a98b2-8cb5-4b00-9f7c-6f20646cf2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003d65e-de0c-4738-9985-419c46fd36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839047D-D7CE-4A5F-A8AB-DA13877DBD0F}">
  <ds:schemaRefs>
    <ds:schemaRef ds:uri="http://schemas.microsoft.com/sharepoint/v3/contenttype/forms"/>
  </ds:schemaRefs>
</ds:datastoreItem>
</file>

<file path=customXml/itemProps2.xml><?xml version="1.0" encoding="utf-8"?>
<ds:datastoreItem xmlns:ds="http://schemas.openxmlformats.org/officeDocument/2006/customXml" ds:itemID="{8E5AA8DE-971E-460E-9ACA-8E519CBA998F}">
  <ds:schemaRefs>
    <ds:schemaRef ds:uri="http://schemas.microsoft.com/office/2006/metadata/properties"/>
    <ds:schemaRef ds:uri="http://purl.org/dc/dcmitype/"/>
    <ds:schemaRef ds:uri="http://purl.org/dc/terms/"/>
    <ds:schemaRef ds:uri="http://schemas.openxmlformats.org/package/2006/metadata/core-properties"/>
    <ds:schemaRef ds:uri="http://purl.org/dc/elements/1.1/"/>
    <ds:schemaRef ds:uri="http://schemas.microsoft.com/office/2006/documentManagement/types"/>
    <ds:schemaRef ds:uri="http://schemas.microsoft.com/office/infopath/2007/PartnerControls"/>
    <ds:schemaRef ds:uri="1003d65e-de0c-4738-9985-419c46fd36e2"/>
    <ds:schemaRef ds:uri="346a98b2-8cb5-4b00-9f7c-6f20646cf270"/>
    <ds:schemaRef ds:uri="http://www.w3.org/XML/1998/namespace"/>
  </ds:schemaRefs>
</ds:datastoreItem>
</file>

<file path=customXml/itemProps3.xml><?xml version="1.0" encoding="utf-8"?>
<ds:datastoreItem xmlns:ds="http://schemas.openxmlformats.org/officeDocument/2006/customXml" ds:itemID="{31B6C54B-07E6-4A93-A4D2-E69F3B484E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6a98b2-8cb5-4b00-9f7c-6f20646cf270"/>
    <ds:schemaRef ds:uri="1003d65e-de0c-4738-9985-419c46fd36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17965</TotalTime>
  <Words>1597</Words>
  <Application>Microsoft Office PowerPoint</Application>
  <PresentationFormat>Widescreen</PresentationFormat>
  <Paragraphs>192</Paragraphs>
  <Slides>16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Arial Nova Light</vt:lpstr>
      <vt:lpstr>Arial Rounded MT Bold</vt:lpstr>
      <vt:lpstr>Calibri</vt:lpstr>
      <vt:lpstr>Courier New</vt:lpstr>
      <vt:lpstr>Franklin Gothic Book</vt:lpstr>
      <vt:lpstr>Office Theme</vt:lpstr>
      <vt:lpstr>Summary of service provider complaint report: Latrobe Regional Hospital</vt:lpstr>
      <vt:lpstr>PowerPoint Presentation</vt:lpstr>
      <vt:lpstr>The role of the MHCC</vt:lpstr>
      <vt:lpstr>PowerPoint Presentation</vt:lpstr>
      <vt:lpstr>PowerPoint Presentation</vt:lpstr>
      <vt:lpstr>PowerPoint Presentation</vt:lpstr>
      <vt:lpstr>PowerPoint Presentation</vt:lpstr>
      <vt:lpstr>PowerPoint Presentation</vt:lpstr>
      <vt:lpstr>The MHCC uses three levels of issue categories to classify complaints.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provider  complaint report: Melbourne Health</dc:title>
  <dc:creator>Mizaan Ahmad</dc:creator>
  <cp:lastModifiedBy>Isabel Anton (MHCC)</cp:lastModifiedBy>
  <cp:revision>22</cp:revision>
  <dcterms:created xsi:type="dcterms:W3CDTF">2021-01-20T23:56:26Z</dcterms:created>
  <dcterms:modified xsi:type="dcterms:W3CDTF">2022-04-11T03:20:42Z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0x01010012ADC919191E504692633F5F5CCA8916</vt:lpwstr>
  </property>
  <property fmtid="{D5CDD505-2E9C-101B-9397-08002B2CF9AE}" pid="3" name="MSIP_Label_43e64453-338c-4f93-8a4d-0039a0a41f2a_Enabled">
    <vt:lpwstr>true</vt:lpwstr>
  </property>
  <property fmtid="{D5CDD505-2E9C-101B-9397-08002B2CF9AE}" pid="4" name="MSIP_Label_43e64453-338c-4f93-8a4d-0039a0a41f2a_SetDate">
    <vt:lpwstr>2022-04-11T03:20:42Z</vt:lpwstr>
  </property>
  <property fmtid="{D5CDD505-2E9C-101B-9397-08002B2CF9AE}" pid="5" name="MSIP_Label_43e64453-338c-4f93-8a4d-0039a0a41f2a_Method">
    <vt:lpwstr>Privileged</vt:lpwstr>
  </property>
  <property fmtid="{D5CDD505-2E9C-101B-9397-08002B2CF9AE}" pid="6" name="MSIP_Label_43e64453-338c-4f93-8a4d-0039a0a41f2a_Name">
    <vt:lpwstr>43e64453-338c-4f93-8a4d-0039a0a41f2a</vt:lpwstr>
  </property>
  <property fmtid="{D5CDD505-2E9C-101B-9397-08002B2CF9AE}" pid="7" name="MSIP_Label_43e64453-338c-4f93-8a4d-0039a0a41f2a_SiteId">
    <vt:lpwstr>c0e0601f-0fac-449c-9c88-a104c4eb9f28</vt:lpwstr>
  </property>
  <property fmtid="{D5CDD505-2E9C-101B-9397-08002B2CF9AE}" pid="8" name="MSIP_Label_43e64453-338c-4f93-8a4d-0039a0a41f2a_ActionId">
    <vt:lpwstr>02bc4caf-64ac-4ed0-8af6-babaac3eaede</vt:lpwstr>
  </property>
  <property fmtid="{D5CDD505-2E9C-101B-9397-08002B2CF9AE}" pid="9" name="MSIP_Label_43e64453-338c-4f93-8a4d-0039a0a41f2a_ContentBits">
    <vt:lpwstr>2</vt:lpwstr>
  </property>
</Properties>
</file>